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9" r:id="rId1"/>
  </p:sldMasterIdLst>
  <p:notesMasterIdLst>
    <p:notesMasterId r:id="rId27"/>
  </p:notesMasterIdLst>
  <p:handoutMasterIdLst>
    <p:handoutMasterId r:id="rId28"/>
  </p:handoutMasterIdLst>
  <p:sldIdLst>
    <p:sldId id="288" r:id="rId2"/>
    <p:sldId id="630" r:id="rId3"/>
    <p:sldId id="743" r:id="rId4"/>
    <p:sldId id="780" r:id="rId5"/>
    <p:sldId id="765" r:id="rId6"/>
    <p:sldId id="766" r:id="rId7"/>
    <p:sldId id="790" r:id="rId8"/>
    <p:sldId id="791" r:id="rId9"/>
    <p:sldId id="785" r:id="rId10"/>
    <p:sldId id="742" r:id="rId11"/>
    <p:sldId id="767" r:id="rId12"/>
    <p:sldId id="786" r:id="rId13"/>
    <p:sldId id="768" r:id="rId14"/>
    <p:sldId id="777" r:id="rId15"/>
    <p:sldId id="787" r:id="rId16"/>
    <p:sldId id="778" r:id="rId17"/>
    <p:sldId id="782" r:id="rId18"/>
    <p:sldId id="783" r:id="rId19"/>
    <p:sldId id="784" r:id="rId20"/>
    <p:sldId id="792" r:id="rId21"/>
    <p:sldId id="793" r:id="rId22"/>
    <p:sldId id="800" r:id="rId23"/>
    <p:sldId id="779" r:id="rId24"/>
    <p:sldId id="794" r:id="rId25"/>
    <p:sldId id="795" r:id="rId2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 userDrawn="1">
          <p15:clr>
            <a:srgbClr val="A4A3A4"/>
          </p15:clr>
        </p15:guide>
        <p15:guide id="2" pos="2882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FF99FF"/>
    <a:srgbClr val="FF33CC"/>
    <a:srgbClr val="0000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2696" autoAdjust="0"/>
    <p:restoredTop sz="95244" autoAdjust="0"/>
  </p:normalViewPr>
  <p:slideViewPr>
    <p:cSldViewPr snapToGrid="0">
      <p:cViewPr varScale="1">
        <p:scale>
          <a:sx n="85" d="100"/>
          <a:sy n="85" d="100"/>
        </p:scale>
        <p:origin x="1301" y="67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7949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11-30T05:46:06.7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2540 9037,'0'0,"33"0,1-20,15 20,-15 0,16 0,-1 0,1 0,-34 0,17 0,1 0,-1 0,-16 0,16 0,0 0,0 0,-16 0,16 0,17 0,-16 0,-18 0,17 0,0 0,0 0,-16 0,16-19,17 19,-33 0,16 0,0 0,0 0,17 0,0 0,-33 0,16 0,0 0,0 0,17 0,-50 0,33 0,0 0,-16 0,-1 0,34 0,-33 0,0 0,16 0,-16 0,16 0,0 0,0 0,1 0,-1 0,-17 0,17 0,-17 0,1 0,0 0,16 0,-16 0,-1-20,18 20,-1 0,-17 0,18 0,16 0,-17 0,0 0,-16 0,0 0,-17 0,33 0,-33 0,16 0,17 0,-17 0,1 0,16 0,-16 0,0 0,16 0,-17 0,1 0,16 0,-16 0,0 0,-1 0,-16 0,34 0,-34 0,16 0,1 0,-1 0,18 0,-18 0,1 0,0 0,-1 0,1 0,16 0,-17 0,1 0,16 0,-33 0,16 0,1 0,0 0,16 0,0 0,-16 0,0 0,-1 0,1 0,-1 0,1 0,0 0,16 0,-33 0,17 0,-1 0,1 0,-17 0,17 0,-17 0,16 0,1 0,-17 0,16 0,-16 0,17 0,-17 0,16 0,0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11-30T05:46:47.8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5098 11979,'0'0,"16"0,18 0,-1 0,0 0,17 0,17 0,-18 0,-16 0,-17 0,1 0,16 0,-33 0,34 0,-34 0,16 0,1 0,0 0,16 0,-17 0,1 0,0 0,33 0,-34 0,34 0,-33 0,16 0,-17 0,0 0,1 0,0 0,-1 0,1 0,0 0,-1 0,-16 0,17 0,0 0,-17-20,16 20,-16 0,17 0,-1 0,1 0,-17 0,17 0,-17 0,16 0,1 0,-17 0,17 0,-1 0,1 0,0 0,-17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11-30T05:46:49.7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2522 15099,'0'0,"0"0,17 0,16 0,1 0,15 0,1 0,0 0,-1 0,1 0,0 0,17 0,-34 0,-16 0,-1 0,17 0,-33 0,17 0,0 0,16 0,-16 0,16 0,0 0,-17 0,0 0,18 0,-34 0,33 0,-33 0,17 0,-1 0,1 0,-17 0,17 0,-17 0,33 0,-16 0,-17 0,16 0,1 0,-1 0,-16 0,34 0,-34 20,16-20,-16 0,17 0,0 0,16 0,-33 0,17 0,-17 0,16 0,1 0,-17 0,16 0,-16 0,17 0,-17 0,17 0,-1 0,-16 0,16 0,-16 0,17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11-30T06:13:38.641"/>
    </inkml:context>
    <inkml:brush xml:id="br0">
      <inkml:brushProperty name="width" value="0.08819" units="cm"/>
      <inkml:brushProperty name="height" value="0.35278" units="cm"/>
      <inkml:brushProperty name="color" value="#66FFFF"/>
      <inkml:brushProperty name="tip" value="rectangle"/>
      <inkml:brushProperty name="rasterOp" value="maskPen"/>
    </inkml:brush>
  </inkml:definitions>
  <inkml:trace contextRef="#ctx0" brushRef="#br0">8784 11165,'23'0,"0"0,23 0,23 0,0 0,-1 18,1-18,46 0,0 0,-24 0,24 0,-47 0,1 0,0 0,-46 0,1 0,-2 0,1 0,-1 0,-22 0,47 0,-47 0,22 0,2 0,-1 0,23 0,-23 0,-1 0,25 0,20 0,-43 0,21 0,2 0,-1 0,-23 0,23 0,-24 0,1 0,-23 0,23 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11-30T06:13:40.417"/>
    </inkml:context>
    <inkml:brush xml:id="br0">
      <inkml:brushProperty name="width" value="0.08819" units="cm"/>
      <inkml:brushProperty name="height" value="0.35278" units="cm"/>
      <inkml:brushProperty name="color" value="#66FFFF"/>
      <inkml:brushProperty name="tip" value="rectangle"/>
      <inkml:brushProperty name="rasterOp" value="maskPen"/>
    </inkml:brush>
  </inkml:definitions>
  <inkml:trace contextRef="#ctx0" brushRef="#br0">8819 15522,'0'0,"23"0,1 0,21 0,24 0,0 0,0 0,0 0,0 0,0 0,-2 0,2 0,24 0,-48 0,24 0,-24 0,2 0,-1 0,23 0,-24 0,24 0,-23 0,-23 0,23 0,0 0,-46 0,46 0,-46 0,22 0,-22 0,23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11-02T08:35:43.4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22472 7444 0,'0'16'31,"0"17"-15,0 0-16,18 17 16,-1-1-16,-17-16 15,18-1-15,-1 18 0,1-17 16,0-17-16,-18 1 31,17-17 78,1-17-93,17-15 0,18-2-16,-17 1 15,-1 1-15,0 32 16,0-17-16,-35 1 16,18-1-16,0 17 15,-18-17-15,17 2 16,1-2-16,0 17 15,-18-17-15,17 1 16,1 16-16,-18-17 16,17 17 15,-17-16-15,18 16-1,-18-16 16,18 16-15</inkml:trace>
  <inkml:trace contextRef="#ctx0" brushRef="#br0" timeOffset="2150.08">20690 13420 0,'0'0'0,"0"49"16,36 0-16,-1-15 15,-17 15-15,-1 0 16,36 0-16,-18 1 16,18-17-16,0 50 15,0-34-15,0 16 16,18 2-16,-18 15 15,-1-16-15,-16-1 16,-19-15-16,1 16 16,0-1-16,-18-15 15,-36 148 1,-17-133 0,-17 17-16,17-16 15,-18 17-15,-17-34 16,18 1-16,-1-1 15,1-32-15,-1-1 16,1 0-16,17 1 16,35-17-16,-35 0 15,35 0-15,1 0 16,-1 0 0,0 0-1</inkml:trace>
  <inkml:trace contextRef="#ctx0" brushRef="#br0" timeOffset="5078.72">22684 7938 0,'0'16'62,"35"50"-46,18 0-16,17 66 15,19-17-15,-1 16 16,0 18-16,0-35 16,-17 19-16,-1-18 15,-17-1-15,0 35 16,-18-33-16,18 15 16,-17 34-16,-1-17 15,-18 16-15,1 1 16,-18 0-16,18-17 15,-18-16-15,0 32 16,-53 346 0,35-344-1,1-19-15,-1 18 16,-35 0-16,35-1 16,-35 18-16,18 15 15,-18-32-15,-17 32 16,-1 1-16,1-17 15,-1 17-15,0-34 16,1 17-16,-1-17 16,1-31-16,17-51 15,-18 17-15,18-17 16,0-49-16,18 16 16,0 1-16,0-18 15,-1 1-15,1 1 16,17-18-1,1 0-15,-1-16 16,18 17-16,-17-1 16,-19 1-1,1 0-15,0-2 16,-1 2-16,1-1 16,0 1-16,-18 0 15,35-17-15,-35 16 16,1 0-16,-1 1 0,35-17 15,-17 16 1,-18 1-16,35-17 0,-17 17 16,0-17-1,17 0-15,-17 16 16,17-16 0,-17 16-1,17-16-15,0 0 0,1 0 16,-1 0-1,18-32 79</inkml:trace>
  <inkml:trace contextRef="#ctx0" brushRef="#br0" timeOffset="6003.46">21713 14375 0,'0'16'31,"-52"17"-31,-1 50 15,17-34-15,-17 16 16,18-15-16,0-17 16,17 16-16,1-15 15,17-18-15,-18 16 16,0-15-16,18 0 16,0-1-1,0 0 1,0 1-1,0-1 1,36 1-16,-19-17 16,19 0-16,16 17 15,1-17-15,-17 16 16,-1 0-16,18-16 16,-36 16-16,19 1 15,-19-17-15,1 0 16,-18-49 124,0-1-124,0 1-16,0-17 16,-18 0-16,1 1 15,-1 31-15,0-14 16,18-2-16,0 17 16,-17 17-1,17-1-15,0 0 16,0 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11-30T05:46:09.3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6332 8978,'0'0,"17"0,16 0,34 0,-17 0,-17 0,16 0,1 0,0 0,0 0,0 0,0 0,16 0,-16 0,0 0,-1 0,17 0,-16 0,0 0,-16 0,15 0,1 0,0 0,-16 0,-1 0,17 0,-34 0,17 0,0 0,0 0,0 0,1 0,-18 0,18 0,-1 0,0 0,-16 0,16 0,17 0,-17 0,-16 0,0 0,15 0,-15 0,-1 0,1 0,-1 0,18 0,-34 0,16 0,1 0,0 0,-1 0,18 0,-18 0,1 0,16 0,-16 0,-1 0,18 0,-34 0,16 0,1 0,0 0,-17 0,16 0,1 0,0 0,16 0,-33 0,16 0,17 0,-17 0,1 0,33 0,-33 0,16 0,-17 0,18 0,-1 0,-16 0,16 0,0 0,-16 0,-1 0,18 0,-34 0,16 0,1 0,0 0,16 0,-17 0,-16 0,33 0,-16 0,-1 0,1 0,-1 0,1 0,0 0,-1 0,1 0,0 0,-1 0,1 0,0 0,-1 0,-16 0,17 0,-1 0,1 0,-17 0,17 0,-17 0,33 0,-33 0,17 0,-17 0,16 0,1 0,-17 0,17 0,-17 0,16 0,1 0,-17 0,16 0,-16 0,16 0,-16 0,-16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11-30T05:46:13.8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2505 12067,'0'-20,"33"20,0 0,1 0,15 0,-15 0,16 0,-1 0,1 0,-34 0,1 0,16 0,17 0,-33 0,-1 0,18 0,-1 0,-17 0,1 0,16 0,-16 0,0 0,16 0,0 0,-1 0,2 0,-1 0,0 0,17 0,-33 0,16 0,-16 0,16 0,-33 0,33 0,-33 0,17 0,0 0,-1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11-30T05:46:15.5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5098 12032,'0'0,"16"0,1 0,16 0,-16 0,33 0,0 0,0 0,-1 0,0 0,1 0,0 0,0 0,0 0,0 0,-17 0,-16 0,0 0,32 0,-32 0,-1 0,17 0,0 0,-16 0,0 0,16 0,-33 0,33 0,-16 0,-1 0,18 0,-1 0,-16 0,-1 0,1 0,0 0,-1 0,-16 0,17 0,-1 0,-16 0,17 0,-17 0,17 0,-17 0,16 0,1 0,0-20,-17 20,16 0,0 0,-16 0,17 0,-17 0,16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11-30T05:46:17.7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2417 15021,'0'0,"16"-20,17 20,1 0,-1 0,17 0,0-20,32 20,-32 0,0 0,0 0,0 0,-17 0,0 0,1 0,-1 0,0 0,0-19,0 19,17 0,-1 0,-15 0,-1 0,0 0,1 0,-1 0,-16-20,-1 20,17 0,-16 0,0 0,-17 0,16 0,1 0,0 0,-1 0,1 0,0 0,-1 0,0 0,0 0,1-19,0 19,-1 0,1 0,0 0,-17 0,16 0,-16 0,17 0,-17 0,17 0,-17 0,16 0,1 0,-17 0,16 0,1 0,0 0,-17 0,16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11-30T05:46:23.9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2537 9231,'0'0,"17"0,-1 0,34 0,17 0,-2 0,2 0,-1 0,34 0,-17 0,-16 0,-17 0,-1 0,1 0,-34 0,18 0,-18 0,1 0,0 0,33 0,-17 0,0 0,0 0,1 0,16 0,-1 0,-16 0,17 0,-17 0,0 0,-16 0,33 0,-34 0,1 0,16 0,1 0,-18 0,1 0,16 0,-16 0,-1 0,1 0,0 0,-1 0,17 0,-16 0,16 0,0 0,0 0,17 0,-17 0,-16 0,16 0,0 0,1 0,-1 0,-16 0,16 0,-16 0,-1 0,18 0,-18 0,0 0,34 0,-34 0,18 0,-1 0,0 0,0 0,-16 0,16 0,1 0,-18 0,1 0,0 0,32 0,-32 0,0 0,16 0,-16 0,15 0,1 0,1 0,-1 0,-33 0,33 0,-16 0,-1 0,18 0,-18 0,1 0,0 0,-1 0,1 0,-1 0,1 0,0 0,16 0,-16 0,-1 0,18 0,-18 0,0 0,17 0,-33 0,17 0,-1 0,1 0,0 0,-17 0,16 0,1 0,-17 0,17 0,-1 0,1 0,-17 0,17 0,-17 0,16 0</inkml:trace>
  <inkml:trace contextRef="#ctx0" brushRef="#br0" timeOffset="1648.09">6190 9231,'16'-19,"1"-1,16 20,0 0,1 0,16 0,0 0,-1 0,1 0,-16 0,-18 0,0 0,17 0,-16 0,-1 0,18 0,-34 0,16 0,34 0,-16 0,-18 0,34 0,0 0,-17 0,34 0,-34 0,16 0,-16 0,17 0,-16 0,-1 0,0 0,0 0,1 0,-18 0,34 0,-17 0,1 0,-1 0,-16 0,32 0,-16 0,17 0,-17-20,0 20,17 0,0 0,0 0,-17 0,1 0,-1 0,0 0,16 0,-32 0,-1 0,1 0,16 0,1 0,-18 0,18 0,15 0,1 0,-33 0,16 0,1 0,15 0,-32 0,16 0,0 0,0 0,0 0,0 0,1 0,-18 0,18 0,-18 0,1 0,0 0,-1 0,18 0,-18 0,17 0,-16 0,33 0,-17 0,-16 0,-1 0,17 0,-17 0,1 0,0 0,-1 0,1 0,0 0,-1 0,1 0,-17 0,17 0,-1 0,-16 0,17 0,-17 0,16 0</inkml:trace>
  <inkml:trace contextRef="#ctx0" brushRef="#br0" timeOffset="3064.17">2504 12555,'16'-20,"-16"20,17 0,0 0,-17-20,16 20,18 0,-18 0,1 0,16 0,-33 0,17 0,16 0,-1 0,-15 0,16 0,34 0,-34 0,0 0,17 0,-33 0,16 0,17 0,0 0,-17 0,16 0,-16 0,1 0,16 0,-17 0,0 0,1 0,-18 0,17 0,-16 0,0 0,16 0,-16 0,-1 0,18 0,-34 0,16 0,17 0,-16 0,-1 0,17 0,-33 0,17 0,16 0,-33 0,17 0,-1 0,-16 0</inkml:trace>
  <inkml:trace contextRef="#ctx0" brushRef="#br0" timeOffset="5215.29">5028 12614,'0'0,"16"-20,1 20,0 0,33-20,-1 20,1 0,-1 0,1 0,0 0,0 0,0 0,-17 0,1 0,-18 0,1 0,0 0,-1 0,0 0,0 0,-16 0,34 0,-34 0,33 0,-16 0,-17 0,33 0,-16 0,16 0,-16 0,16 0,-33 0,33 0,-16 0,-1 0,18 0,-18 0,1 0,0 0,-1 0,1 0,-17 0,16 0,-16-19,0 19,17 0,0 0,-1 0,-16 0,33 0,-33 0,16 0,-16 0,17 0,-17 0,17 0,-1 0,1 0,-17 0,16 0</inkml:trace>
  <inkml:trace contextRef="#ctx0" brushRef="#br0" timeOffset="6719.38">2487 15977,'0'0,"17"0,-1 0,18 0,-1 0,17 0,-17 0,17 0,-1 0,1 0,-17 0,17 0,0 0,0 0,16 0,-32 0,-1 0,0 0,-16 0,32 0,-16 0,-16 0,-1 0,34 0,-16 0,-18 0,1 0,33 0,-34 0,18 0,-18 0,1 0,0 0,-17 0,16 0,-16 0,34 0,-18 0,-16 0,33 0,-16 0,-1 0,17 0,-16 0,-1 0,18 0,-18 0,1 0,-1 0,1 0,0 0,-17 0,16 0,-16 0,17 0,0 0,-17 0,0 0,16 0,-16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11-30T05:46:42.6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2522 8908,'17'0,"-17"0,33 0,1 0,-1 0,17 0,-17 0,16 0,-32 0,16 0,0 0,0 0,-16 0,16 0,-33 0,17 0,16 0,-16 0,0 0,16 0,-33 0,33 0,-16 0,16 0,0 0,-16 0,16 0,-33 0,16 0,0 0,1 0,16 0,-33 0,17 0,16 0,-16 0,16 0,1 0,-1 0,-17 0,18 0,-1 0,-16 0,-1 0,1 0,0 0,16 0,-17 0,1 0,-17 0,33 0,-17 0,1 0,16 0,-16 0,-1 0,17 0,1 0,-34 0,33 0,-16 0,-17 0,33 0,-16 0,16 0,0 0,0 0,1 0,-1 0,-16 0,32 0,-33 0,17 0,-16 0,33 0,-33 0,-1 0,1 0,16 0,-16 0,-1 0,18 0,-18 0,1 0,16 0,-16 0,0 0,-1 0,1 0,0 0,16 0,-33 0,16 0,0 0,1 0,16 0,-16 0,-1 0,18 0,-1 0,-17 0,18 0,-1 0,-33 0,17 0,16 0,-16 0,-1 0,1 0,-1 0,1 0,0 0,-1 0,18 0,-34 0,16 0,1 0,-1 0,-16 0,16 0,1 0,0 0,16 0,-17 0,-16 0,34 0,-34 0,16 0,1 0,0 0,16 0,-33 0,17 0,-1 0,1 0,16 0,-33 0,17 0,-17 0,16 0,1 0,0 0,-17 0,16 0,1 0,0 0,-17 0,16 0,1 0,-1 0,-16 0,16 0,-16 0,17 0,-1 0,-16 0,17 0,-17 0,17 0,-1 0,1 0,-17 0,33 0,-33 0,17 0,0 0,-1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11-30T05:46:44.6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6438 8963,'17'-20,"16"20,0 0,17 0,0 0,0 0,16 0,-16 0,0 0,-1 0,1 0,0 0,-16 0,15 0,-15 0,-1 0,33 0,-16 0,-1 0,1 0,0 0,0 0,0 0,0 0,0 0,-17 0,-1 0,18 0,-16 0,-1 0,0 0,1 0,15 0,-32 0,16 0,1 0,-1 0,17 0,-1 0,-16 0,17 0,-17 0,17 0,-17 0,17 0,-16 0,-18 0,18 0,-1 0,-17 0,1 0,0 0,16 0,-16 0,-1 0,17 0,-17 0,1 0,16 0,-16 0,-1 0,18 0,-34 0,16 0,18 0,-18 0,1 0,33 0,-34 0,1 0,0 0,-1 0,1 0,-17 0,17 0,-17 0,16 0,1 0,0 0,-17 0,16 0,1 0,-17 0,16 0,-16 0,33 0,-33 0,16 0,-16 0,17 0,-17 0,17 0,-1 0,-16 0,17 0,-17 0,17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11-30T05:46:46.3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2540 11906,'0'0,"17"0,16 0,-16 0,32 0,1 0,0 0,-1 0,1 0,0 20,-17-20,-16 0,0 0,33 0,-34 0,17 0,-16 0,33 0,-17 0,17 0,-17 0,0 0,0 0,-16 0,16 0,-16 0,16 0,-16 0,-17 0,16 0,1 0,-17 0,16 0,-16 0,17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1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246847" y="6373813"/>
            <a:ext cx="2509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9" y="330202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403351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63" y="1973264"/>
            <a:ext cx="9167894" cy="25237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㈜에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465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김현용\Desktop\제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30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5"/>
          <p:cNvSpPr/>
          <p:nvPr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3" descr="D:\안드로이드 프로그래밍(5판)\04_신간안내\01_표지\A480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8" b="8701"/>
          <a:stretch/>
        </p:blipFill>
        <p:spPr bwMode="auto">
          <a:xfrm>
            <a:off x="0" y="408209"/>
            <a:ext cx="6781800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안드로이드 프로그래밍(5판)\04_신간안내\01_표지\A480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4220936" y="2555420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:\안드로이드 프로그래밍(5판)\04_신간안내\01_표지\A480_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1" t="5236" r="5822" b="83250"/>
          <a:stretch/>
        </p:blipFill>
        <p:spPr bwMode="auto">
          <a:xfrm>
            <a:off x="8142516" y="846368"/>
            <a:ext cx="1001485" cy="9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478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안드로이드 프로그래밍(5판)\04_신간안내\01_표지\A480_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1" y="2844883"/>
            <a:ext cx="3276401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/>
        </p:nvSpPr>
        <p:spPr bwMode="auto">
          <a:xfrm>
            <a:off x="0" y="6168573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29469" y="1684805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/>
              <a:t>마스터 제목 스타일 편집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34282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158751" y="242890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17" name="Group 192"/>
          <p:cNvGrpSpPr>
            <a:grpSpLocks/>
          </p:cNvGrpSpPr>
          <p:nvPr/>
        </p:nvGrpSpPr>
        <p:grpSpPr bwMode="auto">
          <a:xfrm>
            <a:off x="226420" y="775612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20" name="직사각형 13"/>
          <p:cNvSpPr>
            <a:spLocks noChangeArrowheads="1"/>
          </p:cNvSpPr>
          <p:nvPr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295276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B9870B17-ECDE-4044-B58E-4CD5285AEEA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8751" y="242890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sp>
        <p:nvSpPr>
          <p:cNvPr id="15" name="직사각형 13">
            <a:extLst>
              <a:ext uri="{FF2B5EF4-FFF2-40B4-BE49-F238E27FC236}">
                <a16:creationId xmlns:a16="http://schemas.microsoft.com/office/drawing/2014/main" id="{53418F0A-8C8C-4947-BFFA-3516145E31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6172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158751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0" name="직사각형 13"/>
          <p:cNvSpPr>
            <a:spLocks noChangeArrowheads="1"/>
          </p:cNvSpPr>
          <p:nvPr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11" name="내용 개체 틀 1"/>
          <p:cNvSpPr>
            <a:spLocks noGrp="1"/>
          </p:cNvSpPr>
          <p:nvPr>
            <p:ph idx="1"/>
          </p:nvPr>
        </p:nvSpPr>
        <p:spPr>
          <a:xfrm>
            <a:off x="295276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>
              <a:buFont typeface="Arial" charset="0"/>
              <a:buChar char="•"/>
            </a:pPr>
            <a:r>
              <a:rPr lang="ko-KR" altLang="en-US" b="1"/>
              <a:t>마스터 텍스트 스타일을 편집하려면 클릭</a:t>
            </a:r>
          </a:p>
        </p:txBody>
      </p:sp>
      <p:grpSp>
        <p:nvGrpSpPr>
          <p:cNvPr id="12" name="Group 192"/>
          <p:cNvGrpSpPr>
            <a:grpSpLocks/>
          </p:cNvGrpSpPr>
          <p:nvPr/>
        </p:nvGrpSpPr>
        <p:grpSpPr bwMode="auto">
          <a:xfrm>
            <a:off x="226420" y="775612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8" name="TextBox 6">
            <a:extLst>
              <a:ext uri="{FF2B5EF4-FFF2-40B4-BE49-F238E27FC236}">
                <a16:creationId xmlns:a16="http://schemas.microsoft.com/office/drawing/2014/main" id="{78D88A00-62D7-45C2-B075-3E4BDAACDFB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8751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20" name="직사각형 13">
            <a:extLst>
              <a:ext uri="{FF2B5EF4-FFF2-40B4-BE49-F238E27FC236}">
                <a16:creationId xmlns:a16="http://schemas.microsoft.com/office/drawing/2014/main" id="{5CA2DDAD-417C-4CEE-874A-215895B3602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31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9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6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grpSp>
        <p:nvGrpSpPr>
          <p:cNvPr id="18" name="Group 192"/>
          <p:cNvGrpSpPr>
            <a:grpSpLocks/>
          </p:cNvGrpSpPr>
          <p:nvPr/>
        </p:nvGrpSpPr>
        <p:grpSpPr bwMode="auto">
          <a:xfrm>
            <a:off x="226420" y="775612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9" name="직사각형 12">
            <a:extLst>
              <a:ext uri="{FF2B5EF4-FFF2-40B4-BE49-F238E27FC236}">
                <a16:creationId xmlns:a16="http://schemas.microsoft.com/office/drawing/2014/main" id="{1CA3C23D-E9AB-4B45-9177-32FC0E420E9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20" name="직사각형 13">
            <a:extLst>
              <a:ext uri="{FF2B5EF4-FFF2-40B4-BE49-F238E27FC236}">
                <a16:creationId xmlns:a16="http://schemas.microsoft.com/office/drawing/2014/main" id="{4C9D3703-E8BA-4CB9-A485-23684FE2E1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0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6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Textmasterformate durch Klicken bearbeiten</a:t>
            </a:r>
          </a:p>
          <a:p>
            <a:pPr lvl="1"/>
            <a:r>
              <a:rPr lang="de-DE" altLang="ko-KR"/>
              <a:t>Zweite Ebene</a:t>
            </a:r>
          </a:p>
          <a:p>
            <a:pPr lvl="2"/>
            <a:r>
              <a:rPr lang="de-DE" altLang="ko-KR"/>
              <a:t>Dritte Ebene</a:t>
            </a:r>
          </a:p>
          <a:p>
            <a:pPr lvl="3"/>
            <a:r>
              <a:rPr lang="de-DE" altLang="ko-KR"/>
              <a:t>Vierte Ebene</a:t>
            </a:r>
          </a:p>
          <a:p>
            <a:pPr lvl="4"/>
            <a:r>
              <a:rPr lang="de-DE" altLang="ko-KR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9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Klicken Sie, um das Titelformat zu bearbeiten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endParaRPr lang="de-DE" altLang="ko-KR" sz="1000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306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092" r:id="rId3"/>
    <p:sldLayoutId id="2147484093" r:id="rId4"/>
    <p:sldLayoutId id="2147484094" r:id="rId5"/>
    <p:sldLayoutId id="2147484095" r:id="rId6"/>
  </p:sldLayoutIdLst>
  <p:txStyles>
    <p:titleStyle>
      <a:lvl1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1" fontAlgn="base" latinLnBrk="1" hangingPunct="1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1" fontAlgn="base" latinLnBrk="1" hangingPunct="1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1" fontAlgn="base" latinLnBrk="1" hangingPunct="1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1" fontAlgn="base" latinLnBrk="1" hangingPunct="1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1" fontAlgn="base" latinLnBrk="1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eaLnBrk="1" fontAlgn="base" latinLnBrk="1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eaLnBrk="1" fontAlgn="base" latinLnBrk="1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eaLnBrk="1" fontAlgn="base" latinLnBrk="1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eaLnBrk="1" fontAlgn="base" latinLnBrk="1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customXml" Target="../ink/ink14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customXml" Target="../ink/ink6.xml"/><Relationship Id="rId18" Type="http://schemas.openxmlformats.org/officeDocument/2006/relationships/image" Target="../media/image12.emf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9.emf"/><Relationship Id="rId17" Type="http://schemas.openxmlformats.org/officeDocument/2006/relationships/customXml" Target="../ink/ink8.xml"/><Relationship Id="rId2" Type="http://schemas.openxmlformats.org/officeDocument/2006/relationships/image" Target="../media/image6.jpg"/><Relationship Id="rId16" Type="http://schemas.openxmlformats.org/officeDocument/2006/relationships/image" Target="../media/image11.emf"/><Relationship Id="rId20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11" Type="http://schemas.openxmlformats.org/officeDocument/2006/relationships/customXml" Target="../ink/ink5.xml"/><Relationship Id="rId24" Type="http://schemas.openxmlformats.org/officeDocument/2006/relationships/image" Target="../media/image15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8.emf"/><Relationship Id="rId19" Type="http://schemas.openxmlformats.org/officeDocument/2006/relationships/customXml" Target="../ink/ink9.xml"/><Relationship Id="rId4" Type="http://schemas.openxmlformats.org/officeDocument/2006/relationships/image" Target="../media/image5.emf"/><Relationship Id="rId9" Type="http://schemas.openxmlformats.org/officeDocument/2006/relationships/customXml" Target="../ink/ink4.xml"/><Relationship Id="rId14" Type="http://schemas.openxmlformats.org/officeDocument/2006/relationships/image" Target="../media/image10.emf"/><Relationship Id="rId22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customXml" Target="../ink/ink1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63CB08A-D6E4-48D7-9E95-3C6B81238A98}"/>
              </a:ext>
            </a:extLst>
          </p:cNvPr>
          <p:cNvSpPr txBox="1">
            <a:spLocks/>
          </p:cNvSpPr>
          <p:nvPr/>
        </p:nvSpPr>
        <p:spPr bwMode="gray">
          <a:xfrm>
            <a:off x="1401675" y="2195647"/>
            <a:ext cx="7485063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ctr" rtl="0" eaLnBrk="1" fontAlgn="base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  <a:cs typeface="+mj-cs"/>
              </a:defRPr>
            </a:lvl1pPr>
            <a:lvl2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r>
              <a:rPr lang="en-US" altLang="ko-KR" sz="4000" dirty="0"/>
              <a:t>Chapter08</a:t>
            </a:r>
            <a:br>
              <a:rPr lang="en-US" altLang="ko-KR" sz="4000" dirty="0"/>
            </a:br>
            <a:r>
              <a:rPr lang="ko-KR" altLang="en-US" sz="4000" dirty="0"/>
              <a:t>파일 처리</a:t>
            </a:r>
            <a:endParaRPr lang="ko-KR" altLang="en-US" sz="4000" kern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AF958B-16DD-4535-B9D6-811BA19F3E16}"/>
              </a:ext>
            </a:extLst>
          </p:cNvPr>
          <p:cNvSpPr>
            <a:spLocks noGrp="1"/>
          </p:cNvSpPr>
          <p:nvPr/>
        </p:nvSpPr>
        <p:spPr bwMode="auto">
          <a:xfrm>
            <a:off x="4021583" y="4944865"/>
            <a:ext cx="3915052" cy="86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ts val="30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solidFill>
                  <a:srgbClr val="002060"/>
                </a:solidFill>
              </a:rPr>
              <a:t>안윤애</a:t>
            </a:r>
            <a:endParaRPr lang="en-US" altLang="ko-KR" sz="2400" dirty="0">
              <a:solidFill>
                <a:srgbClr val="002060"/>
              </a:solidFill>
            </a:endParaRPr>
          </a:p>
          <a:p>
            <a:r>
              <a:rPr lang="en-US" altLang="ko-KR" sz="2400" dirty="0">
                <a:solidFill>
                  <a:srgbClr val="002060"/>
                </a:solidFill>
              </a:rPr>
              <a:t>yeahn@ut.ac.kr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</a:t>
            </a:r>
            <a:r>
              <a:rPr lang="en-US" altLang="ko-KR" dirty="0"/>
              <a:t>: “</a:t>
            </a:r>
            <a:r>
              <a:rPr lang="en-US" altLang="ko-KR" dirty="0">
                <a:solidFill>
                  <a:srgbClr val="FF33CC"/>
                </a:solidFill>
              </a:rPr>
              <a:t>Project8_1</a:t>
            </a:r>
            <a:r>
              <a:rPr lang="en-US" altLang="ko-KR" dirty="0"/>
              <a:t>”</a:t>
            </a:r>
            <a:endParaRPr lang="ko-KR" altLang="en-US" sz="2400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564006-026F-64E9-6F6B-D74440C5D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7" y="1957643"/>
            <a:ext cx="1838324" cy="434109"/>
          </a:xfrm>
        </p:spPr>
        <p:txBody>
          <a:bodyPr/>
          <a:lstStyle/>
          <a:p>
            <a:r>
              <a:rPr lang="ko-KR" altLang="en-US" dirty="0"/>
              <a:t>실행화면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269FE5E-E626-4BF7-A52B-F7FD16D71C8D}"/>
              </a:ext>
            </a:extLst>
          </p:cNvPr>
          <p:cNvGrpSpPr/>
          <p:nvPr/>
        </p:nvGrpSpPr>
        <p:grpSpPr>
          <a:xfrm>
            <a:off x="127971" y="1010847"/>
            <a:ext cx="8700968" cy="649180"/>
            <a:chOff x="1622852" y="1163935"/>
            <a:chExt cx="8700968" cy="64918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852" y="1163935"/>
              <a:ext cx="499943" cy="64918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2795" y="1198014"/>
              <a:ext cx="8201025" cy="581025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86D337-334D-4DBF-83E9-37E8081856B4}"/>
              </a:ext>
            </a:extLst>
          </p:cNvPr>
          <p:cNvSpPr/>
          <p:nvPr/>
        </p:nvSpPr>
        <p:spPr bwMode="auto">
          <a:xfrm>
            <a:off x="5520900" y="3374375"/>
            <a:ext cx="2978998" cy="4341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저장된 파일 확인해보기</a:t>
            </a:r>
          </a:p>
        </p:txBody>
      </p:sp>
      <p:pic>
        <p:nvPicPr>
          <p:cNvPr id="12" name="Project8_1">
            <a:hlinkClick r:id="" action="ppaction://media"/>
            <a:extLst>
              <a:ext uri="{FF2B5EF4-FFF2-40B4-BE49-F238E27FC236}">
                <a16:creationId xmlns:a16="http://schemas.microsoft.com/office/drawing/2014/main" id="{C29C6B77-A395-44D2-B784-CB3D68118C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921" t="14489" r="3326" b="12210"/>
          <a:stretch/>
        </p:blipFill>
        <p:spPr>
          <a:xfrm>
            <a:off x="2133601" y="1866461"/>
            <a:ext cx="2696621" cy="45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D7DED5-82FD-7B62-0D06-C247BC401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900" y="3971491"/>
            <a:ext cx="3043605" cy="2235345"/>
          </a:xfrm>
          <a:prstGeom prst="rect">
            <a:avLst/>
          </a:prstGeom>
          <a:ln w="38100">
            <a:solidFill>
              <a:srgbClr val="FF33CC"/>
            </a:solidFill>
          </a:ln>
        </p:spPr>
      </p:pic>
    </p:spTree>
    <p:extLst>
      <p:ext uri="{BB962C8B-B14F-4D97-AF65-F5344CB8AC3E}">
        <p14:creationId xmlns:p14="http://schemas.microsoft.com/office/powerpoint/2010/main" val="146299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Project8_1</a:t>
            </a:r>
            <a:r>
              <a:rPr lang="en-US" altLang="ko-KR" dirty="0"/>
              <a:t>”: XML </a:t>
            </a:r>
            <a:r>
              <a:rPr lang="ko-KR" altLang="en-US" dirty="0"/>
              <a:t>소스</a:t>
            </a:r>
            <a:endParaRPr lang="ko-KR" altLang="en-US" sz="24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90A6D58-C1DD-4102-9BF9-9193399F448F}"/>
              </a:ext>
            </a:extLst>
          </p:cNvPr>
          <p:cNvGrpSpPr/>
          <p:nvPr/>
        </p:nvGrpSpPr>
        <p:grpSpPr>
          <a:xfrm>
            <a:off x="311221" y="1139702"/>
            <a:ext cx="6523212" cy="5322252"/>
            <a:chOff x="405489" y="1139702"/>
            <a:chExt cx="6025791" cy="532225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FDC3F8E-F0C3-4BF8-ADBB-FCC5507B3C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5559"/>
            <a:stretch/>
          </p:blipFill>
          <p:spPr>
            <a:xfrm>
              <a:off x="405489" y="1139702"/>
              <a:ext cx="6025791" cy="53222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A0ECBAE-17DE-4002-8F06-06A86D448324}"/>
                </a:ext>
              </a:extLst>
            </p:cNvPr>
            <p:cNvSpPr/>
            <p:nvPr/>
          </p:nvSpPr>
          <p:spPr bwMode="auto">
            <a:xfrm>
              <a:off x="3605375" y="3590777"/>
              <a:ext cx="576000" cy="210051"/>
            </a:xfrm>
            <a:prstGeom prst="rect">
              <a:avLst/>
            </a:prstGeom>
            <a:solidFill>
              <a:srgbClr val="FF33CC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6FA2553-4C86-4614-B11B-5109B368629C}"/>
                </a:ext>
              </a:extLst>
            </p:cNvPr>
            <p:cNvSpPr/>
            <p:nvPr/>
          </p:nvSpPr>
          <p:spPr bwMode="auto">
            <a:xfrm>
              <a:off x="3605375" y="4827744"/>
              <a:ext cx="684000" cy="210051"/>
            </a:xfrm>
            <a:prstGeom prst="rect">
              <a:avLst/>
            </a:prstGeom>
            <a:solidFill>
              <a:srgbClr val="FF33CC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B0C1D11-94F3-4F62-A7C1-FCB4C8580104}"/>
                </a:ext>
              </a:extLst>
            </p:cNvPr>
            <p:cNvSpPr/>
            <p:nvPr/>
          </p:nvSpPr>
          <p:spPr bwMode="auto">
            <a:xfrm>
              <a:off x="3605375" y="6064712"/>
              <a:ext cx="684000" cy="210051"/>
            </a:xfrm>
            <a:prstGeom prst="rect">
              <a:avLst/>
            </a:prstGeom>
            <a:solidFill>
              <a:srgbClr val="FF33CC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AC40051-B028-4F4B-86D2-0502B619BA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279" y="1758298"/>
            <a:ext cx="2227500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1447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5B92B-6BBB-44E8-983D-44DFC932A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Calendar</a:t>
            </a:r>
            <a:r>
              <a:rPr lang="ko-KR" altLang="en-US" dirty="0"/>
              <a:t>에서 오늘의 날짜</a:t>
            </a:r>
            <a:r>
              <a:rPr lang="en-US" altLang="ko-KR" dirty="0"/>
              <a:t>, </a:t>
            </a:r>
            <a:r>
              <a:rPr lang="ko-KR" altLang="en-US" dirty="0"/>
              <a:t>시간 가져오기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B16715-97DE-41D4-8454-09CDB735C94A}"/>
              </a:ext>
            </a:extLst>
          </p:cNvPr>
          <p:cNvGrpSpPr/>
          <p:nvPr/>
        </p:nvGrpSpPr>
        <p:grpSpPr>
          <a:xfrm>
            <a:off x="612000" y="1503342"/>
            <a:ext cx="7920001" cy="4523077"/>
            <a:chOff x="354130" y="1503342"/>
            <a:chExt cx="7920001" cy="452307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87C1009-1454-41F8-9481-41A651B97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589"/>
            <a:stretch/>
          </p:blipFill>
          <p:spPr>
            <a:xfrm>
              <a:off x="354130" y="1503342"/>
              <a:ext cx="7920000" cy="3713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3A7152C-AB5B-4B7E-94C7-CC4F7E833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8506"/>
            <a:stretch/>
          </p:blipFill>
          <p:spPr>
            <a:xfrm>
              <a:off x="354131" y="2180266"/>
              <a:ext cx="7920000" cy="4098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B7DAC4C-F712-46D4-9DC6-A02730E847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8753"/>
            <a:stretch/>
          </p:blipFill>
          <p:spPr>
            <a:xfrm>
              <a:off x="354130" y="2939988"/>
              <a:ext cx="7920000" cy="30864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CB23BD-9F24-475B-A118-05AF04268433}"/>
              </a:ext>
            </a:extLst>
          </p:cNvPr>
          <p:cNvSpPr/>
          <p:nvPr/>
        </p:nvSpPr>
        <p:spPr bwMode="auto">
          <a:xfrm>
            <a:off x="700230" y="2220371"/>
            <a:ext cx="5328000" cy="324000"/>
          </a:xfrm>
          <a:prstGeom prst="rect">
            <a:avLst/>
          </a:prstGeom>
          <a:solidFill>
            <a:srgbClr val="FF33CC">
              <a:alpha val="15000"/>
            </a:srgbClr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453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Project8_1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(1/4)</a:t>
            </a:r>
            <a:endParaRPr lang="ko-KR" altLang="en-US" sz="2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7004DB2-0F67-2FF8-719A-B40194302C8C}"/>
              </a:ext>
            </a:extLst>
          </p:cNvPr>
          <p:cNvGrpSpPr/>
          <p:nvPr/>
        </p:nvGrpSpPr>
        <p:grpSpPr>
          <a:xfrm>
            <a:off x="584055" y="1016000"/>
            <a:ext cx="7645545" cy="5552206"/>
            <a:chOff x="584055" y="1016000"/>
            <a:chExt cx="7112885" cy="555220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EB42839-3CB2-BD92-6857-8428E4C8B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055" y="1016000"/>
              <a:ext cx="7112885" cy="55522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A427E4C-A3EA-461F-AADD-3FCD29E18AEB}"/>
                </a:ext>
              </a:extLst>
            </p:cNvPr>
            <p:cNvSpPr/>
            <p:nvPr/>
          </p:nvSpPr>
          <p:spPr bwMode="auto">
            <a:xfrm>
              <a:off x="1280806" y="4184162"/>
              <a:ext cx="4538103" cy="960493"/>
            </a:xfrm>
            <a:prstGeom prst="rect">
              <a:avLst/>
            </a:prstGeom>
            <a:solidFill>
              <a:srgbClr val="FFFF00">
                <a:alpha val="10000"/>
              </a:srgbClr>
            </a:solidFill>
            <a:ln w="9525" cap="flat" cmpd="sng" algn="ctr">
              <a:solidFill>
                <a:srgbClr val="FF99FF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FD6FDA4-4CF7-52BE-E5F3-2E7B13557404}"/>
                </a:ext>
              </a:extLst>
            </p:cNvPr>
            <p:cNvSpPr/>
            <p:nvPr/>
          </p:nvSpPr>
          <p:spPr bwMode="auto">
            <a:xfrm>
              <a:off x="1280805" y="5491107"/>
              <a:ext cx="6320722" cy="1077099"/>
            </a:xfrm>
            <a:prstGeom prst="rect">
              <a:avLst/>
            </a:prstGeom>
            <a:solidFill>
              <a:srgbClr val="FFFF00">
                <a:alpha val="10000"/>
              </a:srgbClr>
            </a:solidFill>
            <a:ln w="9525" cap="flat" cmpd="sng" algn="ctr">
              <a:solidFill>
                <a:srgbClr val="FF99FF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8044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Project8_1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F22AAC8-C649-40E7-B29B-84D9B3ED9082}"/>
              </a:ext>
            </a:extLst>
          </p:cNvPr>
          <p:cNvGrpSpPr/>
          <p:nvPr/>
        </p:nvGrpSpPr>
        <p:grpSpPr>
          <a:xfrm>
            <a:off x="289354" y="1396970"/>
            <a:ext cx="8591550" cy="4835153"/>
            <a:chOff x="289354" y="1396970"/>
            <a:chExt cx="8591550" cy="483515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9957B2D-B4D3-4DAF-A346-FC5B5D710730}"/>
                </a:ext>
              </a:extLst>
            </p:cNvPr>
            <p:cNvGrpSpPr/>
            <p:nvPr/>
          </p:nvGrpSpPr>
          <p:grpSpPr>
            <a:xfrm>
              <a:off x="289354" y="1396970"/>
              <a:ext cx="8591550" cy="4835153"/>
              <a:chOff x="289354" y="1396971"/>
              <a:chExt cx="8591550" cy="3999782"/>
            </a:xfrm>
          </p:grpSpPr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0C93BBFD-45B8-4D89-8C04-DB9A23727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9354" y="1396971"/>
                <a:ext cx="8591550" cy="399978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AABBD86B-365F-481B-9FF5-2FCA335E8E06}"/>
                  </a:ext>
                </a:extLst>
              </p:cNvPr>
              <p:cNvGrpSpPr/>
              <p:nvPr/>
            </p:nvGrpSpPr>
            <p:grpSpPr>
              <a:xfrm>
                <a:off x="1234802" y="2759970"/>
                <a:ext cx="6962714" cy="1964429"/>
                <a:chOff x="1234802" y="2759970"/>
                <a:chExt cx="6962714" cy="1964429"/>
              </a:xfrm>
            </p:grpSpPr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5A1760CA-3A0F-4C09-A1AC-83730DC1757D}"/>
                    </a:ext>
                  </a:extLst>
                </p:cNvPr>
                <p:cNvSpPr/>
                <p:nvPr/>
              </p:nvSpPr>
              <p:spPr bwMode="auto">
                <a:xfrm>
                  <a:off x="1234802" y="2759970"/>
                  <a:ext cx="6962714" cy="1964429"/>
                </a:xfrm>
                <a:prstGeom prst="rect">
                  <a:avLst/>
                </a:prstGeom>
                <a:solidFill>
                  <a:srgbClr val="FFFF00">
                    <a:alpha val="15000"/>
                  </a:srgbClr>
                </a:solidFill>
                <a:ln w="9525" cap="flat" cmpd="sng" algn="ctr">
                  <a:solidFill>
                    <a:srgbClr val="FF33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6" name="포인트가 8개인 별 5"/>
                <p:cNvSpPr/>
                <p:nvPr/>
              </p:nvSpPr>
              <p:spPr bwMode="auto">
                <a:xfrm>
                  <a:off x="5829301" y="3828552"/>
                  <a:ext cx="1485900" cy="735127"/>
                </a:xfrm>
                <a:prstGeom prst="borderCallout1">
                  <a:avLst>
                    <a:gd name="adj1" fmla="val 53201"/>
                    <a:gd name="adj2" fmla="val 698"/>
                    <a:gd name="adj3" fmla="val 13259"/>
                    <a:gd name="adj4" fmla="val -76540"/>
                  </a:avLst>
                </a:prstGeom>
                <a:solidFill>
                  <a:srgbClr val="00B0F0"/>
                </a:solidFill>
                <a:ln>
                  <a:solidFill>
                    <a:srgbClr val="FF99FF"/>
                  </a:solidFill>
                  <a:headEnd type="none" w="med" len="med"/>
                  <a:tailEnd type="none" w="med" len="med"/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r>
                    <a:rPr lang="ko-KR" altLang="en-US" sz="1600" b="1" dirty="0"/>
                    <a:t>뒤쪽에서</a:t>
                  </a:r>
                  <a:r>
                    <a:rPr lang="en-US" altLang="ko-KR" sz="1600" b="1" dirty="0"/>
                    <a:t> </a:t>
                  </a:r>
                </a:p>
                <a:p>
                  <a:r>
                    <a:rPr lang="en-US" altLang="ko-KR" sz="1600" b="1" dirty="0" err="1">
                      <a:solidFill>
                        <a:srgbClr val="FF0000"/>
                      </a:solidFill>
                    </a:rPr>
                    <a:t>readDiary</a:t>
                  </a:r>
                  <a:r>
                    <a:rPr lang="en-US" altLang="ko-KR" sz="1600" b="1" dirty="0">
                      <a:solidFill>
                        <a:srgbClr val="FF0000"/>
                      </a:solidFill>
                    </a:rPr>
                    <a:t>()</a:t>
                  </a:r>
                </a:p>
                <a:p>
                  <a:r>
                    <a:rPr lang="ko-KR" altLang="en-US" sz="1600" dirty="0"/>
                    <a:t>메소드 추가</a:t>
                  </a:r>
                </a:p>
              </p:txBody>
            </p:sp>
          </p:grp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0D85F894-C273-441B-8CEB-FE5467AF38E7}"/>
                  </a:ext>
                </a:extLst>
              </p:cNvPr>
              <p:cNvCxnSpPr/>
              <p:nvPr/>
            </p:nvCxnSpPr>
            <p:spPr bwMode="auto">
              <a:xfrm>
                <a:off x="3852908" y="1766656"/>
                <a:ext cx="4740675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B48F554-7B08-4D06-98A2-6F9FECE36F2D}"/>
                </a:ext>
              </a:extLst>
            </p:cNvPr>
            <p:cNvCxnSpPr/>
            <p:nvPr/>
          </p:nvCxnSpPr>
          <p:spPr bwMode="auto">
            <a:xfrm>
              <a:off x="6637020" y="2656188"/>
              <a:ext cx="60198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50E143F-DC6D-452E-939A-5A8B474B75C9}"/>
                </a:ext>
              </a:extLst>
            </p:cNvPr>
            <p:cNvCxnSpPr/>
            <p:nvPr/>
          </p:nvCxnSpPr>
          <p:spPr bwMode="auto">
            <a:xfrm>
              <a:off x="4820412" y="2985372"/>
              <a:ext cx="14040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2F3C52B-5248-40C1-AF05-08B9ED1CD105}"/>
                </a:ext>
              </a:extLst>
            </p:cNvPr>
            <p:cNvCxnSpPr/>
            <p:nvPr/>
          </p:nvCxnSpPr>
          <p:spPr bwMode="auto">
            <a:xfrm>
              <a:off x="6938010" y="2985372"/>
              <a:ext cx="12960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84549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34701-DBB8-4D0C-9679-5D5911D7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Project8_1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(3/4)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83A19BC-A0ED-4FDB-918D-1C21859C1041}"/>
              </a:ext>
            </a:extLst>
          </p:cNvPr>
          <p:cNvGrpSpPr/>
          <p:nvPr/>
        </p:nvGrpSpPr>
        <p:grpSpPr>
          <a:xfrm>
            <a:off x="435006" y="1189608"/>
            <a:ext cx="8407153" cy="5166804"/>
            <a:chOff x="797859" y="1313329"/>
            <a:chExt cx="7548282" cy="48768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EA98C68-35A7-46A8-AC65-F427037B7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7859" y="1313329"/>
              <a:ext cx="7548282" cy="4876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C97B857-E96E-45AC-BB8F-DC063ED7A866}"/>
                </a:ext>
              </a:extLst>
            </p:cNvPr>
            <p:cNvSpPr/>
            <p:nvPr/>
          </p:nvSpPr>
          <p:spPr bwMode="auto">
            <a:xfrm>
              <a:off x="1933073" y="2711115"/>
              <a:ext cx="6372000" cy="756000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D45B3BB-ACA7-4228-B6D6-6F69831EAB14}"/>
                </a:ext>
              </a:extLst>
            </p:cNvPr>
            <p:cNvSpPr/>
            <p:nvPr/>
          </p:nvSpPr>
          <p:spPr bwMode="auto">
            <a:xfrm>
              <a:off x="1410063" y="4502943"/>
              <a:ext cx="4902505" cy="828000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B805B7-E161-4746-AA70-988E833BE9A6}"/>
                </a:ext>
              </a:extLst>
            </p:cNvPr>
            <p:cNvSpPr/>
            <p:nvPr/>
          </p:nvSpPr>
          <p:spPr bwMode="auto">
            <a:xfrm>
              <a:off x="1410063" y="1675287"/>
              <a:ext cx="3771537" cy="498418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46EE598-EC66-470B-8505-7908700CA253}"/>
                </a:ext>
              </a:extLst>
            </p:cNvPr>
            <p:cNvCxnSpPr/>
            <p:nvPr/>
          </p:nvCxnSpPr>
          <p:spPr bwMode="auto">
            <a:xfrm>
              <a:off x="1856232" y="1620796"/>
              <a:ext cx="35280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16012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Project8_1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(4/4)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268E34-1D08-4108-8B71-C4A81FB40610}"/>
              </a:ext>
            </a:extLst>
          </p:cNvPr>
          <p:cNvGrpSpPr/>
          <p:nvPr/>
        </p:nvGrpSpPr>
        <p:grpSpPr>
          <a:xfrm>
            <a:off x="251012" y="1208314"/>
            <a:ext cx="8641976" cy="5181600"/>
            <a:chOff x="251012" y="1440384"/>
            <a:chExt cx="8641976" cy="453907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A34A8B0-CCA6-4854-BEA5-61F05B602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012" y="1440384"/>
              <a:ext cx="8641976" cy="45390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25DDD1B-6670-4EF9-81CE-AEA0103CFB44}"/>
                </a:ext>
              </a:extLst>
            </p:cNvPr>
            <p:cNvSpPr/>
            <p:nvPr/>
          </p:nvSpPr>
          <p:spPr bwMode="auto">
            <a:xfrm>
              <a:off x="1055915" y="2068285"/>
              <a:ext cx="7788212" cy="2307771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B8C7625-9A19-4D26-957B-062E410F4FC9}"/>
                </a:ext>
              </a:extLst>
            </p:cNvPr>
            <p:cNvSpPr/>
            <p:nvPr/>
          </p:nvSpPr>
          <p:spPr bwMode="auto">
            <a:xfrm>
              <a:off x="1055916" y="4620125"/>
              <a:ext cx="7489370" cy="609601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4274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A1F50-8960-41D8-BEB6-46B496AC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en-US" altLang="ko-KR" sz="2400" dirty="0"/>
              <a:t> “</a:t>
            </a:r>
            <a:r>
              <a:rPr lang="en-US" altLang="ko-KR" sz="2400" dirty="0">
                <a:solidFill>
                  <a:srgbClr val="FF33CC"/>
                </a:solidFill>
              </a:rPr>
              <a:t>Chap8_8</a:t>
            </a:r>
            <a:r>
              <a:rPr lang="en-US" altLang="ko-KR" sz="2400" dirty="0"/>
              <a:t>”</a:t>
            </a:r>
            <a:r>
              <a:rPr lang="ko-KR" altLang="en-US" sz="2400" dirty="0"/>
              <a:t>만들기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CCBA79-E888-454C-B0DA-43F556E63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6" y="1048219"/>
            <a:ext cx="8524875" cy="19982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dirty="0">
                <a:highlight>
                  <a:srgbClr val="00FFFF"/>
                </a:highlight>
              </a:rPr>
              <a:t>raw </a:t>
            </a:r>
            <a:r>
              <a:rPr lang="ko-KR" altLang="en-US" dirty="0">
                <a:highlight>
                  <a:srgbClr val="00FFFF"/>
                </a:highlight>
              </a:rPr>
              <a:t>폴더 파일 처리 </a:t>
            </a:r>
          </a:p>
          <a:p>
            <a:pPr lvl="1">
              <a:spcBef>
                <a:spcPts val="600"/>
              </a:spcBef>
            </a:pPr>
            <a:r>
              <a:rPr lang="ko-KR" altLang="en-US" dirty="0"/>
              <a:t>프로젝트의 </a:t>
            </a:r>
            <a:r>
              <a:rPr lang="en-US" altLang="ko-KR" b="1" dirty="0">
                <a:solidFill>
                  <a:srgbClr val="0070C0"/>
                </a:solidFill>
              </a:rPr>
              <a:t>/res/raw </a:t>
            </a:r>
            <a:r>
              <a:rPr lang="ko-KR" altLang="en-US" dirty="0"/>
              <a:t>폴더에 </a:t>
            </a:r>
            <a:r>
              <a:rPr lang="ko-KR" altLang="en-US" b="1" dirty="0">
                <a:solidFill>
                  <a:srgbClr val="0070C0"/>
                </a:solidFill>
              </a:rPr>
              <a:t>필요한 파일을 저장해서 사용</a:t>
            </a:r>
          </a:p>
          <a:p>
            <a:pPr lvl="1">
              <a:spcBef>
                <a:spcPts val="600"/>
              </a:spcBef>
            </a:pPr>
            <a:r>
              <a:rPr lang="en-US" altLang="ko-KR" b="1" dirty="0" err="1">
                <a:solidFill>
                  <a:srgbClr val="FF33CC"/>
                </a:solidFill>
              </a:rPr>
              <a:t>openRawResource</a:t>
            </a:r>
            <a:r>
              <a:rPr lang="en-US" altLang="ko-KR" b="1" dirty="0">
                <a:solidFill>
                  <a:srgbClr val="FF33CC"/>
                </a:solidFill>
              </a:rPr>
              <a:t>( ) </a:t>
            </a:r>
            <a:r>
              <a:rPr lang="ko-KR" altLang="en-US" dirty="0"/>
              <a:t>메소드를 사용해서 접근</a:t>
            </a:r>
            <a:r>
              <a:rPr lang="en-US" altLang="ko-KR" dirty="0"/>
              <a:t>(</a:t>
            </a:r>
            <a:r>
              <a:rPr lang="en-US" altLang="ko-KR" dirty="0" err="1"/>
              <a:t>InputStream</a:t>
            </a:r>
            <a:r>
              <a:rPr lang="en-US" altLang="ko-KR" dirty="0"/>
              <a:t> </a:t>
            </a:r>
            <a:r>
              <a:rPr lang="ko-KR" altLang="en-US" dirty="0"/>
              <a:t>클래스 사용</a:t>
            </a:r>
            <a:r>
              <a:rPr lang="en-US" altLang="ko-KR" dirty="0"/>
              <a:t>)</a:t>
            </a:r>
          </a:p>
          <a:p>
            <a:pPr lvl="1">
              <a:spcBef>
                <a:spcPts val="600"/>
              </a:spcBef>
            </a:pPr>
            <a:r>
              <a:rPr lang="ko-KR" altLang="en-US" dirty="0"/>
              <a:t>프로젝트의 </a:t>
            </a:r>
            <a:r>
              <a:rPr lang="en-US" altLang="ko-KR" dirty="0"/>
              <a:t>/res/</a:t>
            </a:r>
            <a:r>
              <a:rPr lang="en-US" altLang="ko-KR" dirty="0">
                <a:highlight>
                  <a:srgbClr val="FFFF00"/>
                </a:highlight>
              </a:rPr>
              <a:t>raw</a:t>
            </a:r>
            <a:r>
              <a:rPr lang="ko-KR" altLang="en-US" dirty="0"/>
              <a:t>는 프로젝트에 포함된 폴더이므로 </a:t>
            </a:r>
            <a:r>
              <a:rPr lang="ko-KR" altLang="en-US" dirty="0">
                <a:highlight>
                  <a:srgbClr val="FFFF00"/>
                </a:highlight>
              </a:rPr>
              <a:t>읽기 전용</a:t>
            </a:r>
            <a:r>
              <a:rPr lang="ko-KR" altLang="en-US" dirty="0"/>
              <a:t>만 사용 가능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64870B2-C279-4634-8314-EFC12F9D28A0}"/>
              </a:ext>
            </a:extLst>
          </p:cNvPr>
          <p:cNvGrpSpPr/>
          <p:nvPr/>
        </p:nvGrpSpPr>
        <p:grpSpPr>
          <a:xfrm>
            <a:off x="1366982" y="3046456"/>
            <a:ext cx="6410036" cy="3363580"/>
            <a:chOff x="1366982" y="3046456"/>
            <a:chExt cx="6410036" cy="336358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ACB96A3-A2C8-4AAA-B455-17B61DF0A227}"/>
                </a:ext>
              </a:extLst>
            </p:cNvPr>
            <p:cNvGrpSpPr/>
            <p:nvPr/>
          </p:nvGrpSpPr>
          <p:grpSpPr>
            <a:xfrm>
              <a:off x="1366982" y="3046456"/>
              <a:ext cx="6410036" cy="3363580"/>
              <a:chOff x="4145335" y="3119718"/>
              <a:chExt cx="4449217" cy="260041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C7A8415A-01EC-406F-A067-E1A99C128A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45335" y="3119718"/>
                <a:ext cx="4449217" cy="26004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9621DC3-2DFC-4A7F-A78F-4AE34AFBC1E1}"/>
                  </a:ext>
                </a:extLst>
              </p:cNvPr>
              <p:cNvSpPr/>
              <p:nvPr/>
            </p:nvSpPr>
            <p:spPr bwMode="auto">
              <a:xfrm>
                <a:off x="4494959" y="4331051"/>
                <a:ext cx="498681" cy="216000"/>
              </a:xfrm>
              <a:prstGeom prst="rect">
                <a:avLst/>
              </a:prstGeom>
              <a:solidFill>
                <a:srgbClr val="FF33CC">
                  <a:alpha val="20000"/>
                </a:srgbClr>
              </a:solidFill>
              <a:ln w="9525" cap="flat" cmpd="sng" algn="ctr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E1F3B5C-68AD-4A99-AD47-0FFABE032811}"/>
                  </a:ext>
                </a:extLst>
              </p:cNvPr>
              <p:cNvSpPr/>
              <p:nvPr/>
            </p:nvSpPr>
            <p:spPr bwMode="auto">
              <a:xfrm>
                <a:off x="4680765" y="5223749"/>
                <a:ext cx="556715" cy="216000"/>
              </a:xfrm>
              <a:prstGeom prst="rect">
                <a:avLst/>
              </a:prstGeom>
              <a:solidFill>
                <a:srgbClr val="FF33CC">
                  <a:alpha val="20000"/>
                </a:srgbClr>
              </a:solidFill>
              <a:ln w="9525" cap="flat" cmpd="sng" algn="ctr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0E02298-02C1-42E6-9F3C-CE6EA0396646}"/>
                  </a:ext>
                </a:extLst>
              </p:cNvPr>
              <p:cNvSpPr/>
              <p:nvPr/>
            </p:nvSpPr>
            <p:spPr bwMode="auto">
              <a:xfrm>
                <a:off x="5082085" y="5460069"/>
                <a:ext cx="770075" cy="216000"/>
              </a:xfrm>
              <a:prstGeom prst="rect">
                <a:avLst/>
              </a:prstGeom>
              <a:solidFill>
                <a:srgbClr val="FF33CC">
                  <a:alpha val="20000"/>
                </a:srgbClr>
              </a:solidFill>
              <a:ln w="9525" cap="flat" cmpd="sng" algn="ctr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A3D4352-B5A9-404F-A2EC-4935AEA86CEA}"/>
                  </a:ext>
                </a:extLst>
              </p:cNvPr>
              <p:cNvSpPr/>
              <p:nvPr/>
            </p:nvSpPr>
            <p:spPr bwMode="auto">
              <a:xfrm>
                <a:off x="6376039" y="3174965"/>
                <a:ext cx="720000" cy="216000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9525" cap="flat" cmpd="sng" algn="ctr">
                <a:solidFill>
                  <a:schemeClr val="bg2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953588D-C8F9-4E13-90AE-F33C3262D258}"/>
                </a:ext>
              </a:extLst>
            </p:cNvPr>
            <p:cNvSpPr/>
            <p:nvPr/>
          </p:nvSpPr>
          <p:spPr bwMode="auto">
            <a:xfrm>
              <a:off x="1862559" y="5767974"/>
              <a:ext cx="1963465" cy="585066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말풍선: 타원형 4">
              <a:extLst>
                <a:ext uri="{FF2B5EF4-FFF2-40B4-BE49-F238E27FC236}">
                  <a16:creationId xmlns:a16="http://schemas.microsoft.com/office/drawing/2014/main" id="{7A0D2CFD-9127-4E94-AA6E-DCC95F3129D0}"/>
                </a:ext>
              </a:extLst>
            </p:cNvPr>
            <p:cNvSpPr/>
            <p:nvPr/>
          </p:nvSpPr>
          <p:spPr bwMode="auto">
            <a:xfrm>
              <a:off x="3915997" y="5182907"/>
              <a:ext cx="1963465" cy="585066"/>
            </a:xfrm>
            <a:prstGeom prst="wedgeEllipseCallout">
              <a:avLst>
                <a:gd name="adj1" fmla="val -53977"/>
                <a:gd name="adj2" fmla="val 54893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직접 만들어요</a:t>
              </a: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…</a:t>
              </a:r>
              <a:endPara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4349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E60FE95-CD00-41AF-B920-479B92E1F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29" y="1625217"/>
            <a:ext cx="7690446" cy="47735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386CFD3-6824-4163-A0D2-E704F4AB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Chap8_8</a:t>
            </a:r>
            <a:r>
              <a:rPr lang="en-US" altLang="ko-KR" dirty="0"/>
              <a:t>” </a:t>
            </a:r>
            <a:r>
              <a:rPr lang="ko-KR" altLang="en-US" dirty="0"/>
              <a:t>▶ </a:t>
            </a:r>
            <a:r>
              <a:rPr lang="en-US" altLang="ko-KR" dirty="0"/>
              <a:t>XML </a:t>
            </a:r>
            <a:r>
              <a:rPr lang="ko-KR" altLang="en-US" dirty="0"/>
              <a:t>소스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6D6226-6964-4E17-90D3-80CE3A4C7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6" y="1048220"/>
            <a:ext cx="8524875" cy="420638"/>
          </a:xfrm>
        </p:spPr>
        <p:txBody>
          <a:bodyPr/>
          <a:lstStyle/>
          <a:p>
            <a:r>
              <a:rPr lang="en-US" altLang="ko-KR" dirty="0"/>
              <a:t>raw </a:t>
            </a:r>
            <a:r>
              <a:rPr lang="ko-KR" altLang="en-US" dirty="0"/>
              <a:t>폴더 파일 읽기 예제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F3EE686-91F3-4459-8C71-7F9D11F7A2AA}"/>
              </a:ext>
            </a:extLst>
          </p:cNvPr>
          <p:cNvGrpSpPr/>
          <p:nvPr/>
        </p:nvGrpSpPr>
        <p:grpSpPr>
          <a:xfrm>
            <a:off x="6450117" y="2613660"/>
            <a:ext cx="2235054" cy="3528060"/>
            <a:chOff x="6503458" y="2182362"/>
            <a:chExt cx="2235054" cy="3780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6740EB7-AD4E-46C8-9E37-D0D20DBE9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545"/>
            <a:stretch/>
          </p:blipFill>
          <p:spPr>
            <a:xfrm>
              <a:off x="6511011" y="2182362"/>
              <a:ext cx="2227500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C82F92F-92F1-4A33-ACCE-117471C22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655"/>
            <a:stretch/>
          </p:blipFill>
          <p:spPr>
            <a:xfrm>
              <a:off x="6503458" y="4162362"/>
              <a:ext cx="2235054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F407B546-BD3F-4098-80E5-8F9859528ACB}"/>
                    </a:ext>
                  </a:extLst>
                </p14:cNvPr>
                <p14:cNvContentPartPr/>
                <p14:nvPr/>
              </p14:nvContentPartPr>
              <p14:xfrm>
                <a:off x="7359480" y="2679840"/>
                <a:ext cx="1156320" cy="29912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F407B546-BD3F-4098-80E5-8F9859528AC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50120" y="2669811"/>
                  <a:ext cx="1175040" cy="3011297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0696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D3399-3A5B-436E-A4C5-8DCF2B7A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Chap8_8</a:t>
            </a:r>
            <a:r>
              <a:rPr lang="en-US" altLang="ko-KR" dirty="0"/>
              <a:t>” </a:t>
            </a:r>
            <a:r>
              <a:rPr lang="ko-KR" altLang="en-US" dirty="0"/>
              <a:t>▶ </a:t>
            </a:r>
            <a:r>
              <a:rPr lang="en-US" altLang="ko-KR" dirty="0"/>
              <a:t>JAVA </a:t>
            </a:r>
            <a:r>
              <a:rPr lang="ko-KR" altLang="en-US" dirty="0"/>
              <a:t>소스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EFF830-ADF3-483C-B75B-3864460979B0}"/>
              </a:ext>
            </a:extLst>
          </p:cNvPr>
          <p:cNvGrpSpPr/>
          <p:nvPr/>
        </p:nvGrpSpPr>
        <p:grpSpPr>
          <a:xfrm>
            <a:off x="218399" y="1010688"/>
            <a:ext cx="8588188" cy="5557518"/>
            <a:chOff x="218399" y="1010688"/>
            <a:chExt cx="8588188" cy="555751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F0CDD5B-CD94-4354-8A6A-D11F105B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399" y="1010688"/>
              <a:ext cx="8588188" cy="55575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ABC6FBB-AC36-4F04-9E5A-46AE174BE457}"/>
                </a:ext>
              </a:extLst>
            </p:cNvPr>
            <p:cNvSpPr/>
            <p:nvPr/>
          </p:nvSpPr>
          <p:spPr bwMode="auto">
            <a:xfrm>
              <a:off x="2213426" y="3992267"/>
              <a:ext cx="6593161" cy="1044000"/>
            </a:xfrm>
            <a:prstGeom prst="rect">
              <a:avLst/>
            </a:prstGeom>
            <a:solidFill>
              <a:srgbClr val="FF99FF">
                <a:alpha val="20000"/>
              </a:srgbClr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A05CBF7-C754-4045-901D-5916719889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55"/>
          <a:stretch/>
        </p:blipFill>
        <p:spPr>
          <a:xfrm>
            <a:off x="6166044" y="4665306"/>
            <a:ext cx="2640543" cy="1902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5305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 sz="3200" dirty="0">
                <a:latin typeface="+mn-ea"/>
                <a:ea typeface="+mn-ea"/>
              </a:rPr>
              <a:t>01 </a:t>
            </a:r>
            <a:r>
              <a:rPr lang="ko-KR" altLang="en-US" sz="3200" dirty="0">
                <a:latin typeface="+mn-ea"/>
                <a:ea typeface="+mn-ea"/>
              </a:rPr>
              <a:t>파일 처리 기본</a:t>
            </a:r>
            <a:endParaRPr lang="en-US" altLang="ko-KR" sz="3200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 sz="2400" dirty="0">
                <a:latin typeface="+mn-ea"/>
                <a:ea typeface="+mn-ea"/>
              </a:rPr>
              <a:t>	</a:t>
            </a:r>
            <a:r>
              <a:rPr lang="en-US" altLang="ko-KR" sz="2400" b="1" dirty="0"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chemeClr val="bg2"/>
                </a:solidFill>
                <a:latin typeface="+mn-ea"/>
                <a:ea typeface="+mn-ea"/>
              </a:rPr>
              <a:t>내장 메모리 파일 처리</a:t>
            </a:r>
            <a:endParaRPr lang="en-US" altLang="ko-KR" sz="24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 sz="2400" b="1" dirty="0">
                <a:latin typeface="+mn-ea"/>
                <a:ea typeface="+mn-ea"/>
              </a:rPr>
              <a:t>	- </a:t>
            </a:r>
            <a:r>
              <a:rPr lang="en-US" altLang="ko-KR" sz="2400" b="1" dirty="0">
                <a:solidFill>
                  <a:schemeClr val="bg2"/>
                </a:solidFill>
                <a:latin typeface="+mn-ea"/>
                <a:ea typeface="+mn-ea"/>
              </a:rPr>
              <a:t>raw </a:t>
            </a:r>
            <a:r>
              <a:rPr lang="ko-KR" altLang="en-US" sz="2400" b="1" dirty="0">
                <a:solidFill>
                  <a:schemeClr val="bg2"/>
                </a:solidFill>
                <a:latin typeface="+mn-ea"/>
                <a:ea typeface="+mn-ea"/>
              </a:rPr>
              <a:t>폴더 파일 처리 </a:t>
            </a:r>
            <a:endParaRPr lang="en-US" altLang="ko-KR" sz="2400" b="1" dirty="0">
              <a:solidFill>
                <a:schemeClr val="bg2"/>
              </a:solidFill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 sz="3200" dirty="0">
                <a:latin typeface="+mn-ea"/>
                <a:ea typeface="+mn-ea"/>
              </a:rPr>
              <a:t>02 </a:t>
            </a:r>
            <a:r>
              <a:rPr lang="ko-KR" altLang="en-US" sz="3200" dirty="0">
                <a:latin typeface="+mn-ea"/>
                <a:ea typeface="+mn-ea"/>
              </a:rPr>
              <a:t>파일 처리 응용</a:t>
            </a:r>
            <a:endParaRPr lang="en-US" altLang="ko-KR" sz="3200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ko-KR" sz="2400" b="1" dirty="0">
                <a:solidFill>
                  <a:schemeClr val="bg2"/>
                </a:solidFill>
                <a:latin typeface="+mn-ea"/>
                <a:ea typeface="+mn-ea"/>
              </a:rPr>
              <a:t>	- SD</a:t>
            </a:r>
            <a:r>
              <a:rPr lang="ko-KR" altLang="en-US" sz="2400" b="1" dirty="0">
                <a:solidFill>
                  <a:schemeClr val="bg2"/>
                </a:solidFill>
                <a:latin typeface="+mn-ea"/>
                <a:ea typeface="+mn-ea"/>
              </a:rPr>
              <a:t>카드에서 파일 읽기</a:t>
            </a:r>
            <a:endParaRPr lang="en-US" altLang="ko-KR" sz="2400" b="1" dirty="0">
              <a:solidFill>
                <a:schemeClr val="bg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6" y="1298120"/>
            <a:ext cx="3530104" cy="4985233"/>
          </a:xfrm>
        </p:spPr>
        <p:txBody>
          <a:bodyPr/>
          <a:lstStyle/>
          <a:p>
            <a:pPr marL="606425" lvl="1" indent="-342900">
              <a:lnSpc>
                <a:spcPct val="130000"/>
              </a:lnSpc>
              <a:spcAft>
                <a:spcPts val="1800"/>
              </a:spcAft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가상</a:t>
            </a:r>
            <a:r>
              <a:rPr lang="en-US" altLang="ko-KR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SD</a:t>
            </a:r>
            <a:r>
              <a:rPr lang="ko-KR" altLang="en-US" sz="2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카드 확인 </a:t>
            </a:r>
            <a:endParaRPr lang="en-US" altLang="ko-KR" sz="2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lnSpc>
                <a:spcPct val="13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MP3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파일처럼 </a:t>
            </a:r>
            <a:r>
              <a:rPr lang="ko-KR" altLang="en-US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여러 응용 프로그램에서 사용되는 경우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카드에 저장해 활용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lnSpc>
                <a:spcPct val="13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안드로이드는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ko-KR" altLang="en-US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카드에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저장된 데이터에 특별한 </a:t>
            </a:r>
            <a:r>
              <a:rPr lang="ko-KR" altLang="en-US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인증 절차 없이 접근 가능</a:t>
            </a:r>
            <a:endParaRPr lang="en-US" altLang="ko-KR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lnSpc>
                <a:spcPct val="13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AVD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이름을 선택하고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&lt;Edit&gt;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를 클릭하면 사용하는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카드를 확인 가능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C73C24-EB2A-4295-809E-4EB9298F0ED6}"/>
              </a:ext>
            </a:extLst>
          </p:cNvPr>
          <p:cNvGrpSpPr/>
          <p:nvPr/>
        </p:nvGrpSpPr>
        <p:grpSpPr>
          <a:xfrm>
            <a:off x="3987994" y="1333632"/>
            <a:ext cx="4825218" cy="4803992"/>
            <a:chOff x="3986744" y="1363475"/>
            <a:chExt cx="4825219" cy="49852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C681E96-D5B5-4FA8-9523-B8A6B5B21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6744" y="1363475"/>
              <a:ext cx="4825219" cy="49852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BA37AA4-D8EE-4184-92EB-0CCF039A3416}"/>
                </a:ext>
              </a:extLst>
            </p:cNvPr>
            <p:cNvSpPr/>
            <p:nvPr/>
          </p:nvSpPr>
          <p:spPr bwMode="auto">
            <a:xfrm>
              <a:off x="4962104" y="3797325"/>
              <a:ext cx="654424" cy="224117"/>
            </a:xfrm>
            <a:prstGeom prst="rect">
              <a:avLst/>
            </a:prstGeom>
            <a:solidFill>
              <a:srgbClr val="FF00FF">
                <a:alpha val="2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16BEB5E-A31D-4B46-85BE-A8F9562B04EE}"/>
                </a:ext>
              </a:extLst>
            </p:cNvPr>
            <p:cNvSpPr/>
            <p:nvPr/>
          </p:nvSpPr>
          <p:spPr bwMode="auto">
            <a:xfrm>
              <a:off x="7164732" y="3820902"/>
              <a:ext cx="1339188" cy="286278"/>
            </a:xfrm>
            <a:prstGeom prst="rect">
              <a:avLst/>
            </a:prstGeom>
            <a:solidFill>
              <a:srgbClr val="FF00FF">
                <a:alpha val="2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8884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56282" y="1072965"/>
            <a:ext cx="8963025" cy="3863019"/>
          </a:xfrm>
        </p:spPr>
        <p:txBody>
          <a:bodyPr/>
          <a:lstStyle/>
          <a:p>
            <a:pPr marL="606425" lvl="1" indent="-342900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(1)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메모장에서 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en-US" altLang="ko-KR" sz="2000" b="1" u="sng" dirty="0">
                <a:solidFill>
                  <a:srgbClr val="9933FF"/>
                </a:solidFill>
                <a:latin typeface="맑은 고딕" pitchFamily="50" charset="-127"/>
                <a:ea typeface="맑은 고딕" pitchFamily="50" charset="-127"/>
              </a:rPr>
              <a:t>test.txt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”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만들기</a:t>
            </a: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marL="595313" lvl="1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marL="595313" lvl="1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marL="595313" lvl="1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(2)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폴더에서 </a:t>
            </a:r>
            <a:r>
              <a:rPr lang="ko-KR" altLang="en-US" sz="2000" u="sng" dirty="0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에뮬레이터로 파일 복사하기</a:t>
            </a:r>
            <a:endParaRPr lang="en-US" altLang="ko-KR" sz="2000" u="sng" dirty="0">
              <a:solidFill>
                <a:srgbClr val="CC33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595313" lvl="1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marL="595313" lvl="1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marL="595313" lvl="1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marL="595313" lvl="1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marL="595313" lvl="1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(3)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다운로드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파일 확인하기</a:t>
            </a: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파일 처리 응용 ▶ </a:t>
            </a:r>
            <a:r>
              <a:rPr lang="en-US" altLang="ko-KR" sz="2400" dirty="0">
                <a:highlight>
                  <a:srgbClr val="FFFF00"/>
                </a:highlight>
              </a:rPr>
              <a:t>SD</a:t>
            </a:r>
            <a:r>
              <a:rPr lang="ko-KR" altLang="en-US" sz="2400" dirty="0">
                <a:highlight>
                  <a:srgbClr val="FFFF00"/>
                </a:highlight>
              </a:rPr>
              <a:t>카드에서 파일 읽기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C8BE9D-D44C-4D3E-8815-4E3A97C2C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55" y="1023597"/>
            <a:ext cx="2893947" cy="1081021"/>
          </a:xfrm>
          <a:prstGeom prst="rect">
            <a:avLst/>
          </a:prstGeom>
          <a:ln w="38100">
            <a:solidFill>
              <a:srgbClr val="66FFFF"/>
            </a:solidFill>
          </a:ln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3D761E2-5E68-42CB-90B6-B5927F2CC4A2}"/>
              </a:ext>
            </a:extLst>
          </p:cNvPr>
          <p:cNvGrpSpPr/>
          <p:nvPr/>
        </p:nvGrpSpPr>
        <p:grpSpPr>
          <a:xfrm>
            <a:off x="1018054" y="2667005"/>
            <a:ext cx="2732852" cy="1139885"/>
            <a:chOff x="1018054" y="2667005"/>
            <a:chExt cx="2444031" cy="93321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38246CE-F6C9-4190-B404-65BBE7A387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5132"/>
            <a:stretch/>
          </p:blipFill>
          <p:spPr>
            <a:xfrm>
              <a:off x="1018054" y="2667005"/>
              <a:ext cx="2444031" cy="933215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8E6B553-3A21-4F7F-B105-10AD868AA54F}"/>
                </a:ext>
              </a:extLst>
            </p:cNvPr>
            <p:cNvSpPr/>
            <p:nvPr/>
          </p:nvSpPr>
          <p:spPr bwMode="auto">
            <a:xfrm>
              <a:off x="1205919" y="3337282"/>
              <a:ext cx="825615" cy="262938"/>
            </a:xfrm>
            <a:prstGeom prst="rect">
              <a:avLst/>
            </a:prstGeom>
            <a:noFill/>
            <a:ln w="38100" cap="flat" cmpd="sng" algn="ctr">
              <a:solidFill>
                <a:srgbClr val="9933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9B4500B-ED69-444B-A48E-67E938AB645A}"/>
              </a:ext>
            </a:extLst>
          </p:cNvPr>
          <p:cNvGrpSpPr/>
          <p:nvPr/>
        </p:nvGrpSpPr>
        <p:grpSpPr>
          <a:xfrm>
            <a:off x="1018053" y="4597843"/>
            <a:ext cx="4122117" cy="1932179"/>
            <a:chOff x="3924336" y="4758454"/>
            <a:chExt cx="3632911" cy="183509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7146E33-5BF4-4583-A8E7-2772DC8F0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4336" y="4758454"/>
              <a:ext cx="3632911" cy="18097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E59C3C5-91F0-4C1F-BF25-DF26504BB9FF}"/>
                </a:ext>
              </a:extLst>
            </p:cNvPr>
            <p:cNvSpPr/>
            <p:nvPr/>
          </p:nvSpPr>
          <p:spPr bwMode="auto">
            <a:xfrm>
              <a:off x="6131427" y="5450378"/>
              <a:ext cx="684000" cy="180000"/>
            </a:xfrm>
            <a:prstGeom prst="rect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B5A76B0-2D6A-4034-A986-645BA5B0565D}"/>
                </a:ext>
              </a:extLst>
            </p:cNvPr>
            <p:cNvSpPr/>
            <p:nvPr/>
          </p:nvSpPr>
          <p:spPr bwMode="auto">
            <a:xfrm>
              <a:off x="6405747" y="6232302"/>
              <a:ext cx="684000" cy="180000"/>
            </a:xfrm>
            <a:prstGeom prst="rect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48D0425-AFA4-4AC4-82CF-0F382D4FC473}"/>
                </a:ext>
              </a:extLst>
            </p:cNvPr>
            <p:cNvSpPr/>
            <p:nvPr/>
          </p:nvSpPr>
          <p:spPr bwMode="auto">
            <a:xfrm>
              <a:off x="6521571" y="6413546"/>
              <a:ext cx="684000" cy="180000"/>
            </a:xfrm>
            <a:prstGeom prst="rect">
              <a:avLst/>
            </a:prstGeom>
            <a:noFill/>
            <a:ln w="381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7824CE7-0635-4F4D-8048-481A193948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18" t="17033" r="5072"/>
          <a:stretch/>
        </p:blipFill>
        <p:spPr>
          <a:xfrm>
            <a:off x="5681914" y="2579992"/>
            <a:ext cx="2794106" cy="387768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9594E7C-8630-4D4D-8671-2E555589F241}"/>
              </a:ext>
            </a:extLst>
          </p:cNvPr>
          <p:cNvCxnSpPr>
            <a:stCxn id="22" idx="3"/>
          </p:cNvCxnSpPr>
          <p:nvPr/>
        </p:nvCxnSpPr>
        <p:spPr bwMode="auto">
          <a:xfrm flipV="1">
            <a:off x="2151301" y="3468751"/>
            <a:ext cx="3530613" cy="1775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71343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E1872-30E4-465B-9154-61C465235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</a:rPr>
              <a:t>“</a:t>
            </a:r>
            <a:r>
              <a:rPr lang="en-US" altLang="ko-KR" dirty="0">
                <a:solidFill>
                  <a:srgbClr val="FF00FF"/>
                </a:solidFill>
              </a:rPr>
              <a:t>Chap8_10</a:t>
            </a:r>
            <a:r>
              <a:rPr lang="en-US" altLang="ko-KR" dirty="0">
                <a:solidFill>
                  <a:srgbClr val="000000"/>
                </a:solidFill>
              </a:rPr>
              <a:t>”: </a:t>
            </a:r>
            <a:r>
              <a:rPr lang="ko-KR" altLang="en-US" dirty="0">
                <a:solidFill>
                  <a:srgbClr val="000000"/>
                </a:solidFill>
              </a:rPr>
              <a:t>실행 결과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7EFBA9A-8E71-422B-8A92-8ED3E1311E06}"/>
              </a:ext>
            </a:extLst>
          </p:cNvPr>
          <p:cNvGrpSpPr/>
          <p:nvPr/>
        </p:nvGrpSpPr>
        <p:grpSpPr>
          <a:xfrm>
            <a:off x="4804006" y="1309404"/>
            <a:ext cx="2835000" cy="5040000"/>
            <a:chOff x="3154500" y="1291474"/>
            <a:chExt cx="2835000" cy="5040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26BD01F-7A3E-43A0-A9EF-2B568960D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500" y="1291474"/>
              <a:ext cx="2835000" cy="50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00EBD0E-714A-42AD-B151-CD30D25F447C}"/>
                </a:ext>
              </a:extLst>
            </p:cNvPr>
            <p:cNvSpPr/>
            <p:nvPr/>
          </p:nvSpPr>
          <p:spPr bwMode="auto">
            <a:xfrm>
              <a:off x="4411744" y="2705493"/>
              <a:ext cx="160256" cy="48076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A001F75-4DF8-4DEC-97F3-E30063BB27CF}"/>
                </a:ext>
              </a:extLst>
            </p:cNvPr>
            <p:cNvSpPr/>
            <p:nvPr/>
          </p:nvSpPr>
          <p:spPr bwMode="auto">
            <a:xfrm>
              <a:off x="5118754" y="1913640"/>
              <a:ext cx="197963" cy="20739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74F967BB-00FF-4710-997A-2FA5B3375B0D}"/>
                </a:ext>
              </a:extLst>
            </p:cNvPr>
            <p:cNvCxnSpPr/>
            <p:nvPr/>
          </p:nvCxnSpPr>
          <p:spPr bwMode="auto">
            <a:xfrm rot="5400000">
              <a:off x="4303332" y="2220012"/>
              <a:ext cx="824848" cy="645736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EA2837-9E34-4A25-9CD9-106D3223EA2A}"/>
              </a:ext>
            </a:extLst>
          </p:cNvPr>
          <p:cNvGrpSpPr/>
          <p:nvPr/>
        </p:nvGrpSpPr>
        <p:grpSpPr>
          <a:xfrm>
            <a:off x="1423130" y="1309404"/>
            <a:ext cx="2835000" cy="5040000"/>
            <a:chOff x="1423130" y="1309404"/>
            <a:chExt cx="2835000" cy="5040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B09119E-FCCF-4B4B-AD72-A0963B662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130" y="1309404"/>
              <a:ext cx="2835000" cy="50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82A1DCF-DFB0-45B9-B7D8-C3A078C47CFC}"/>
                </a:ext>
              </a:extLst>
            </p:cNvPr>
            <p:cNvSpPr/>
            <p:nvPr/>
          </p:nvSpPr>
          <p:spPr bwMode="auto">
            <a:xfrm>
              <a:off x="2554940" y="3729319"/>
              <a:ext cx="555811" cy="358588"/>
            </a:xfrm>
            <a:prstGeom prst="ellipse">
              <a:avLst/>
            </a:prstGeom>
            <a:noFill/>
            <a:ln w="2857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triangle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3828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</a:rPr>
              <a:t>“</a:t>
            </a:r>
            <a:r>
              <a:rPr lang="en-US" altLang="ko-KR" dirty="0">
                <a:solidFill>
                  <a:srgbClr val="FF00FF"/>
                </a:solidFill>
              </a:rPr>
              <a:t>Chap8_10</a:t>
            </a:r>
            <a:r>
              <a:rPr lang="en-US" altLang="ko-KR" dirty="0">
                <a:solidFill>
                  <a:srgbClr val="000000"/>
                </a:solidFill>
              </a:rPr>
              <a:t>”: “</a:t>
            </a:r>
            <a:r>
              <a:rPr lang="en-US" altLang="ko-KR" sz="2800" b="1" u="sng" dirty="0">
                <a:solidFill>
                  <a:srgbClr val="CC3300"/>
                </a:solidFill>
                <a:latin typeface="맑은 고딕" pitchFamily="50" charset="-127"/>
                <a:ea typeface="맑은 고딕" pitchFamily="50" charset="-127"/>
              </a:rPr>
              <a:t>AndroidManifest.xml</a:t>
            </a:r>
            <a:r>
              <a:rPr lang="en-US" altLang="ko-KR" dirty="0">
                <a:solidFill>
                  <a:srgbClr val="000000"/>
                </a:solidFill>
              </a:rPr>
              <a:t>”</a:t>
            </a:r>
            <a:r>
              <a:rPr lang="ko-KR" altLang="en-US" dirty="0">
                <a:solidFill>
                  <a:srgbClr val="000000"/>
                </a:solidFill>
              </a:rPr>
              <a:t>수정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95275" y="1102935"/>
            <a:ext cx="8524875" cy="744718"/>
          </a:xfrm>
        </p:spPr>
        <p:txBody>
          <a:bodyPr/>
          <a:lstStyle/>
          <a:p>
            <a:pPr marL="606425" lvl="1" indent="-342900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ko-KR" altLang="en-US" sz="24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카드에서 파일 읽기</a:t>
            </a:r>
            <a:endParaRPr lang="en-US" altLang="ko-KR" sz="24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AndroidManifest.xml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파일에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SD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카드를 사용할 수 있도록 </a:t>
            </a:r>
            <a:r>
              <a:rPr lang="ko-KR" altLang="en-US" sz="18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퍼미션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을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지정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0F5117-3D44-436E-9834-FB4B72F14ACF}"/>
              </a:ext>
            </a:extLst>
          </p:cNvPr>
          <p:cNvGrpSpPr/>
          <p:nvPr/>
        </p:nvGrpSpPr>
        <p:grpSpPr>
          <a:xfrm>
            <a:off x="413051" y="2125794"/>
            <a:ext cx="8371588" cy="4256150"/>
            <a:chOff x="413051" y="2172929"/>
            <a:chExt cx="8371588" cy="390809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2CED98F-AF75-412B-A56E-86AE57D3C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9414"/>
            <a:stretch/>
          </p:blipFill>
          <p:spPr>
            <a:xfrm>
              <a:off x="413051" y="2172929"/>
              <a:ext cx="8371588" cy="3908090"/>
            </a:xfrm>
            <a:prstGeom prst="rect">
              <a:avLst/>
            </a:prstGeom>
            <a:solidFill>
              <a:srgbClr val="FF00FF">
                <a:alpha val="17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CEDD084-AE7C-4F6A-81E4-64026A785B3C}"/>
                </a:ext>
              </a:extLst>
            </p:cNvPr>
            <p:cNvSpPr/>
            <p:nvPr/>
          </p:nvSpPr>
          <p:spPr bwMode="auto">
            <a:xfrm>
              <a:off x="765115" y="3169370"/>
              <a:ext cx="7983589" cy="288000"/>
            </a:xfrm>
            <a:prstGeom prst="rect">
              <a:avLst/>
            </a:prstGeom>
            <a:solidFill>
              <a:srgbClr val="FF00FF">
                <a:alpha val="2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4909892-AB6B-4C34-9855-783DAF22C1BE}"/>
                </a:ext>
              </a:extLst>
            </p:cNvPr>
            <p:cNvSpPr/>
            <p:nvPr/>
          </p:nvSpPr>
          <p:spPr bwMode="auto">
            <a:xfrm>
              <a:off x="1139458" y="3956681"/>
              <a:ext cx="4657661" cy="288000"/>
            </a:xfrm>
            <a:prstGeom prst="rect">
              <a:avLst/>
            </a:prstGeom>
            <a:solidFill>
              <a:srgbClr val="FF00FF">
                <a:alpha val="17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6917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Chap8_10</a:t>
            </a:r>
            <a:r>
              <a:rPr lang="en-US" altLang="ko-KR" dirty="0"/>
              <a:t>”: XML </a:t>
            </a:r>
            <a:r>
              <a:rPr lang="ko-KR" altLang="en-US" dirty="0"/>
              <a:t>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32929B-6377-4B67-B362-4D62C0745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20" y="1233234"/>
            <a:ext cx="6377159" cy="50501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15C993-B8B8-4028-A75B-0AA31393AC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469" y="2032293"/>
            <a:ext cx="2227500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6192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18398" y="182214"/>
            <a:ext cx="8520112" cy="364630"/>
          </a:xfrm>
        </p:spPr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</a:rPr>
              <a:t>“</a:t>
            </a:r>
            <a:r>
              <a:rPr lang="en-US" altLang="ko-KR" dirty="0">
                <a:solidFill>
                  <a:srgbClr val="FF00FF"/>
                </a:solidFill>
              </a:rPr>
              <a:t>Chap8_10</a:t>
            </a:r>
            <a:r>
              <a:rPr lang="en-US" altLang="ko-KR" dirty="0">
                <a:solidFill>
                  <a:srgbClr val="000000"/>
                </a:solidFill>
              </a:rPr>
              <a:t>”: JAVA </a:t>
            </a:r>
            <a:r>
              <a:rPr lang="ko-KR" altLang="en-US" dirty="0">
                <a:solidFill>
                  <a:srgbClr val="000000"/>
                </a:solidFill>
              </a:rPr>
              <a:t>소스</a:t>
            </a:r>
            <a:endParaRPr lang="ko-KR" altLang="en-US" sz="24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469494-034E-4BA4-A37B-13D9C597A113}"/>
              </a:ext>
            </a:extLst>
          </p:cNvPr>
          <p:cNvGrpSpPr/>
          <p:nvPr/>
        </p:nvGrpSpPr>
        <p:grpSpPr>
          <a:xfrm>
            <a:off x="73936" y="726141"/>
            <a:ext cx="8996128" cy="6038643"/>
            <a:chOff x="73936" y="726141"/>
            <a:chExt cx="8996128" cy="60386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3DD0219-6AAC-4C1C-80CB-60F3E7104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36" y="726141"/>
              <a:ext cx="8996128" cy="60386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3997AC7-4ED4-453D-9E7F-FBBDCA8AB76A}"/>
                </a:ext>
              </a:extLst>
            </p:cNvPr>
            <p:cNvSpPr/>
            <p:nvPr/>
          </p:nvSpPr>
          <p:spPr bwMode="auto">
            <a:xfrm>
              <a:off x="674751" y="1778347"/>
              <a:ext cx="6381370" cy="776137"/>
            </a:xfrm>
            <a:prstGeom prst="rect">
              <a:avLst/>
            </a:prstGeom>
            <a:solidFill>
              <a:srgbClr val="66FFFF">
                <a:alpha val="20000"/>
              </a:srgbClr>
            </a:solidFill>
            <a:ln w="9525" cap="flat" cmpd="sng" algn="ctr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45F7A96-6EA7-4553-B3DD-7CE5471C250D}"/>
                </a:ext>
              </a:extLst>
            </p:cNvPr>
            <p:cNvSpPr/>
            <p:nvPr/>
          </p:nvSpPr>
          <p:spPr bwMode="auto">
            <a:xfrm>
              <a:off x="3923307" y="4225792"/>
              <a:ext cx="1476000" cy="193947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4812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▶</a:t>
            </a:r>
            <a:r>
              <a:rPr lang="ko-KR" altLang="en-US" sz="2400" dirty="0"/>
              <a:t>내장 메모리 파일 처리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lvl="1" indent="-342900">
              <a:spcAft>
                <a:spcPts val="1800"/>
              </a:spcAft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solidFill>
                  <a:srgbClr val="C00000"/>
                </a:solidFill>
                <a:highlight>
                  <a:srgbClr val="00FFFF"/>
                </a:highlight>
                <a:latin typeface="맑은 고딕" pitchFamily="50" charset="-127"/>
                <a:ea typeface="맑은 고딕" pitchFamily="50" charset="-127"/>
              </a:rPr>
              <a:t>내장 메모리 파일 처리</a:t>
            </a:r>
            <a:endParaRPr lang="en-US" altLang="ko-KR" sz="2400" b="1" dirty="0">
              <a:solidFill>
                <a:srgbClr val="C00000"/>
              </a:solidFill>
              <a:highlight>
                <a:srgbClr val="00FFFF"/>
              </a:highlight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ko-KR" altLang="en-US" u="sng" dirty="0">
                <a:latin typeface="맑은 고딕" pitchFamily="50" charset="-127"/>
                <a:ea typeface="맑은 고딕" pitchFamily="50" charset="-127"/>
              </a:rPr>
              <a:t>앱을 종료하고 다시 실행할 때 사용한 곳에서 이어서 작업하고 싶은 경우</a:t>
            </a:r>
            <a:endParaRPr lang="en-US" altLang="ko-KR" u="sng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내장 메모리의 저장 위치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solidFill>
                  <a:srgbClr val="FF33CC"/>
                </a:solidFill>
                <a:latin typeface="맑은 고딕" pitchFamily="50" charset="-127"/>
                <a:ea typeface="맑은 고딕" pitchFamily="50" charset="-127"/>
              </a:rPr>
              <a:t>/data/data/</a:t>
            </a:r>
            <a:r>
              <a:rPr lang="ko-KR" altLang="en-US" b="1" dirty="0" err="1">
                <a:solidFill>
                  <a:srgbClr val="FF33CC"/>
                </a:solidFill>
                <a:highlight>
                  <a:srgbClr val="00FF00"/>
                </a:highlight>
                <a:latin typeface="맑은 고딕" pitchFamily="50" charset="-127"/>
                <a:ea typeface="맑은 고딕" pitchFamily="50" charset="-127"/>
              </a:rPr>
              <a:t>패키지명</a:t>
            </a:r>
            <a:r>
              <a:rPr lang="en-US" altLang="ko-KR" b="1" dirty="0">
                <a:solidFill>
                  <a:srgbClr val="FF33CC"/>
                </a:solidFill>
                <a:latin typeface="맑은 고딕" pitchFamily="50" charset="-127"/>
                <a:ea typeface="맑은 고딕" pitchFamily="50" charset="-127"/>
              </a:rPr>
              <a:t>/files </a:t>
            </a:r>
            <a:r>
              <a:rPr lang="ko-KR" altLang="en-US" b="1" dirty="0">
                <a:solidFill>
                  <a:srgbClr val="FF33CC"/>
                </a:solidFill>
                <a:latin typeface="맑은 고딕" pitchFamily="50" charset="-127"/>
                <a:ea typeface="맑은 고딕" pitchFamily="50" charset="-127"/>
              </a:rPr>
              <a:t>폴더</a:t>
            </a:r>
            <a:endParaRPr lang="en-US" altLang="ko-KR" b="1" dirty="0">
              <a:solidFill>
                <a:srgbClr val="FF33CC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83585" y="2734323"/>
            <a:ext cx="7776834" cy="3551928"/>
            <a:chOff x="441348" y="2908093"/>
            <a:chExt cx="8261305" cy="320438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348" y="2908093"/>
              <a:ext cx="8261305" cy="320438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/>
                <p14:cNvContentPartPr/>
                <p14:nvPr/>
              </p14:nvContentPartPr>
              <p14:xfrm>
                <a:off x="914400" y="3232080"/>
                <a:ext cx="1206720" cy="19440"/>
              </p14:xfrm>
            </p:contentPart>
          </mc:Choice>
          <mc:Fallback xmlns="">
            <p:pic>
              <p:nvPicPr>
                <p:cNvPr id="3" name="잉크 2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8560" y="3168720"/>
                  <a:ext cx="1238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/>
                <p14:cNvContentPartPr/>
                <p14:nvPr/>
              </p14:nvContentPartPr>
              <p14:xfrm>
                <a:off x="2279520" y="3232080"/>
                <a:ext cx="1200600" cy="360"/>
              </p14:xfrm>
            </p:contentPart>
          </mc:Choice>
          <mc:Fallback xmlns="">
            <p:pic>
              <p:nvPicPr>
                <p:cNvPr id="5" name="잉크 4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63680" y="3168720"/>
                  <a:ext cx="1232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/>
                <p14:cNvContentPartPr/>
                <p14:nvPr/>
              </p14:nvContentPartPr>
              <p14:xfrm>
                <a:off x="901800" y="4336920"/>
                <a:ext cx="412920" cy="6840"/>
              </p14:xfrm>
            </p:contentPart>
          </mc:Choice>
          <mc:Fallback xmlns="">
            <p:pic>
              <p:nvPicPr>
                <p:cNvPr id="6" name="잉크 5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5960" y="4273560"/>
                  <a:ext cx="444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/>
                <p14:cNvContentPartPr/>
                <p14:nvPr/>
              </p14:nvContentPartPr>
              <p14:xfrm>
                <a:off x="1835280" y="4324320"/>
                <a:ext cx="482760" cy="6840"/>
              </p14:xfrm>
            </p:contentPart>
          </mc:Choice>
          <mc:Fallback xmlns="">
            <p:pic>
              <p:nvPicPr>
                <p:cNvPr id="7" name="잉크 6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19440" y="4260960"/>
                  <a:ext cx="514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/>
                <p14:cNvContentPartPr/>
                <p14:nvPr/>
              </p14:nvContentPartPr>
              <p14:xfrm>
                <a:off x="870120" y="5372280"/>
                <a:ext cx="565200" cy="32040"/>
              </p14:xfrm>
            </p:contentPart>
          </mc:Choice>
          <mc:Fallback xmlns="">
            <p:pic>
              <p:nvPicPr>
                <p:cNvPr id="8" name="잉크 7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3920" y="5308560"/>
                  <a:ext cx="597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/>
                <p14:cNvContentPartPr/>
                <p14:nvPr/>
              </p14:nvContentPartPr>
              <p14:xfrm>
                <a:off x="895320" y="3301920"/>
                <a:ext cx="2578320" cy="2210400"/>
              </p14:xfrm>
            </p:contentPart>
          </mc:Choice>
          <mc:Fallback xmlns="">
            <p:pic>
              <p:nvPicPr>
                <p:cNvPr id="9" name="잉크 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85960" y="3292560"/>
                  <a:ext cx="2597040" cy="22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/>
                <p14:cNvContentPartPr/>
                <p14:nvPr/>
              </p14:nvContentPartPr>
              <p14:xfrm>
                <a:off x="907920" y="3206880"/>
                <a:ext cx="1270440" cy="360"/>
              </p14:xfrm>
            </p:contentPart>
          </mc:Choice>
          <mc:Fallback xmlns="">
            <p:pic>
              <p:nvPicPr>
                <p:cNvPr id="10" name="잉크 9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2080" y="3143160"/>
                  <a:ext cx="1302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잉크 10"/>
                <p14:cNvContentPartPr/>
                <p14:nvPr/>
              </p14:nvContentPartPr>
              <p14:xfrm>
                <a:off x="2317680" y="3219480"/>
                <a:ext cx="1067400" cy="6840"/>
              </p14:xfrm>
            </p:contentPart>
          </mc:Choice>
          <mc:Fallback xmlns="">
            <p:pic>
              <p:nvPicPr>
                <p:cNvPr id="11" name="잉크 10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01840" y="3156120"/>
                  <a:ext cx="1099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잉크 11"/>
                <p14:cNvContentPartPr/>
                <p14:nvPr/>
              </p14:nvContentPartPr>
              <p14:xfrm>
                <a:off x="914400" y="4286160"/>
                <a:ext cx="375120" cy="6840"/>
              </p14:xfrm>
            </p:contentPart>
          </mc:Choice>
          <mc:Fallback xmlns="">
            <p:pic>
              <p:nvPicPr>
                <p:cNvPr id="12" name="잉크 11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98560" y="4222800"/>
                  <a:ext cx="406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/>
                <p14:cNvContentPartPr/>
                <p14:nvPr/>
              </p14:nvContentPartPr>
              <p14:xfrm>
                <a:off x="1835280" y="4305240"/>
                <a:ext cx="406800" cy="6840"/>
              </p14:xfrm>
            </p:contentPart>
          </mc:Choice>
          <mc:Fallback xmlns="">
            <p:pic>
              <p:nvPicPr>
                <p:cNvPr id="13" name="잉크 12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19440" y="4241880"/>
                  <a:ext cx="438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잉크 13"/>
                <p14:cNvContentPartPr/>
                <p14:nvPr/>
              </p14:nvContentPartPr>
              <p14:xfrm>
                <a:off x="907920" y="5435640"/>
                <a:ext cx="470520" cy="6840"/>
              </p14:xfrm>
            </p:contentPart>
          </mc:Choice>
          <mc:Fallback xmlns="">
            <p:pic>
              <p:nvPicPr>
                <p:cNvPr id="14" name="잉크 13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2080" y="5372280"/>
                  <a:ext cx="502200" cy="13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16954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실행화면</a:t>
            </a:r>
          </a:p>
        </p:txBody>
      </p:sp>
      <p:pic>
        <p:nvPicPr>
          <p:cNvPr id="3" name="Chap8_1">
            <a:hlinkClick r:id="" action="ppaction://media"/>
            <a:extLst>
              <a:ext uri="{FF2B5EF4-FFF2-40B4-BE49-F238E27FC236}">
                <a16:creationId xmlns:a16="http://schemas.microsoft.com/office/drawing/2014/main" id="{849EAAF8-9BA0-4FB2-8852-0CD3613F2A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994" t="12423"/>
          <a:stretch/>
        </p:blipFill>
        <p:spPr>
          <a:xfrm>
            <a:off x="3161169" y="1165411"/>
            <a:ext cx="2821662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598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파일 처리 기본 </a:t>
            </a:r>
            <a:r>
              <a:rPr lang="en-US" altLang="ko-KR" dirty="0">
                <a:sym typeface="Wingdings" pitchFamily="2" charset="2"/>
              </a:rPr>
              <a:t></a:t>
            </a:r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Chap8_1</a:t>
            </a:r>
            <a:r>
              <a:rPr lang="en-US" altLang="ko-KR" dirty="0"/>
              <a:t>”: XML </a:t>
            </a:r>
            <a:r>
              <a:rPr lang="ko-KR" altLang="en-US" dirty="0"/>
              <a:t>소스</a:t>
            </a:r>
            <a:endParaRPr lang="ko-KR" altLang="en-US" sz="2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F9C030F-D138-C9C3-DCFD-F8752D32C4D8}"/>
              </a:ext>
            </a:extLst>
          </p:cNvPr>
          <p:cNvGrpSpPr/>
          <p:nvPr/>
        </p:nvGrpSpPr>
        <p:grpSpPr>
          <a:xfrm>
            <a:off x="385329" y="1093495"/>
            <a:ext cx="5849215" cy="5474711"/>
            <a:chOff x="385329" y="1093495"/>
            <a:chExt cx="5849215" cy="547471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3960150-75B3-35E9-5CE1-B74D75A5A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329" y="1093495"/>
              <a:ext cx="5849215" cy="54747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잉크 5"/>
                <p14:cNvContentPartPr/>
                <p14:nvPr/>
              </p14:nvContentPartPr>
              <p14:xfrm>
                <a:off x="3428151" y="3244263"/>
                <a:ext cx="636076" cy="6840"/>
              </p14:xfrm>
            </p:contentPart>
          </mc:Choice>
          <mc:Fallback>
            <p:pic>
              <p:nvPicPr>
                <p:cNvPr id="6" name="잉크 5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12312" y="3180903"/>
                  <a:ext cx="667394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잉크 6"/>
                <p14:cNvContentPartPr/>
                <p14:nvPr/>
              </p14:nvContentPartPr>
              <p14:xfrm>
                <a:off x="3428151" y="4997511"/>
                <a:ext cx="512512" cy="360"/>
              </p14:xfrm>
            </p:contentPart>
          </mc:Choice>
          <mc:Fallback>
            <p:pic>
              <p:nvPicPr>
                <p:cNvPr id="7" name="잉크 6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12304" y="4934151"/>
                  <a:ext cx="543846" cy="127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A04B33C-46EB-5F54-6A25-B6D5AD2DF9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586" y="1932718"/>
            <a:ext cx="2250925" cy="40016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1199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</a:rPr>
              <a:t>“</a:t>
            </a:r>
            <a:r>
              <a:rPr lang="en-US" altLang="ko-KR" dirty="0">
                <a:solidFill>
                  <a:srgbClr val="FF33CC"/>
                </a:solidFill>
              </a:rPr>
              <a:t>Chap8_1</a:t>
            </a:r>
            <a:r>
              <a:rPr lang="en-US" altLang="ko-KR" dirty="0">
                <a:solidFill>
                  <a:srgbClr val="000000"/>
                </a:solidFill>
              </a:rPr>
              <a:t>”: JAVA </a:t>
            </a:r>
            <a:r>
              <a:rPr lang="ko-KR" altLang="en-US" dirty="0">
                <a:solidFill>
                  <a:srgbClr val="000000"/>
                </a:solidFill>
              </a:rPr>
              <a:t>소스</a:t>
            </a:r>
            <a:r>
              <a:rPr lang="en-US" altLang="ko-KR" dirty="0">
                <a:solidFill>
                  <a:srgbClr val="000000"/>
                </a:solidFill>
              </a:rPr>
              <a:t>(1/3)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F56CD6-FACE-00A3-4808-3EA27415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40" y="1094740"/>
            <a:ext cx="7386320" cy="5257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161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20D53-7BF1-4EDD-8C0F-C6635581B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</a:rPr>
              <a:t>“</a:t>
            </a:r>
            <a:r>
              <a:rPr lang="en-US" altLang="ko-KR" dirty="0">
                <a:solidFill>
                  <a:srgbClr val="FF33CC"/>
                </a:solidFill>
              </a:rPr>
              <a:t>Chap8_1</a:t>
            </a:r>
            <a:r>
              <a:rPr lang="en-US" altLang="ko-KR" dirty="0">
                <a:solidFill>
                  <a:srgbClr val="000000"/>
                </a:solidFill>
              </a:rPr>
              <a:t>”: JAVA </a:t>
            </a:r>
            <a:r>
              <a:rPr lang="ko-KR" altLang="en-US" dirty="0">
                <a:solidFill>
                  <a:srgbClr val="000000"/>
                </a:solidFill>
              </a:rPr>
              <a:t>소스</a:t>
            </a:r>
            <a:r>
              <a:rPr lang="en-US" altLang="ko-KR" dirty="0">
                <a:solidFill>
                  <a:srgbClr val="000000"/>
                </a:solidFill>
              </a:rPr>
              <a:t>(2/3)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4FCB896-A526-3F20-580F-5B2305B944BB}"/>
              </a:ext>
            </a:extLst>
          </p:cNvPr>
          <p:cNvGrpSpPr/>
          <p:nvPr/>
        </p:nvGrpSpPr>
        <p:grpSpPr>
          <a:xfrm>
            <a:off x="350156" y="1203386"/>
            <a:ext cx="8443688" cy="5075494"/>
            <a:chOff x="350156" y="1203386"/>
            <a:chExt cx="8443688" cy="50754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3576DA8-09B3-CD46-2AA3-C2111F4EC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156" y="1203386"/>
              <a:ext cx="8443688" cy="50754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1C81C49-37DA-4B5F-9AFB-7E6C1794D7AA}"/>
                </a:ext>
              </a:extLst>
            </p:cNvPr>
            <p:cNvSpPr/>
            <p:nvPr/>
          </p:nvSpPr>
          <p:spPr bwMode="auto">
            <a:xfrm>
              <a:off x="2326640" y="2143760"/>
              <a:ext cx="6444000" cy="3492000"/>
            </a:xfrm>
            <a:prstGeom prst="rect">
              <a:avLst/>
            </a:prstGeom>
            <a:solidFill>
              <a:srgbClr val="FF99FF">
                <a:alpha val="10000"/>
              </a:srgbClr>
            </a:solidFill>
            <a:ln w="9525" cap="flat" cmpd="sng" algn="ctr">
              <a:solidFill>
                <a:srgbClr val="FF99FF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428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F43AAD-D701-4F51-873E-C7C4E0EB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</a:rPr>
              <a:t>“</a:t>
            </a:r>
            <a:r>
              <a:rPr lang="en-US" altLang="ko-KR" dirty="0">
                <a:solidFill>
                  <a:srgbClr val="FF33CC"/>
                </a:solidFill>
              </a:rPr>
              <a:t>Chap8_1</a:t>
            </a:r>
            <a:r>
              <a:rPr lang="en-US" altLang="ko-KR" dirty="0">
                <a:solidFill>
                  <a:srgbClr val="000000"/>
                </a:solidFill>
              </a:rPr>
              <a:t>”: JAVA </a:t>
            </a:r>
            <a:r>
              <a:rPr lang="ko-KR" altLang="en-US" dirty="0">
                <a:solidFill>
                  <a:srgbClr val="000000"/>
                </a:solidFill>
              </a:rPr>
              <a:t>소스</a:t>
            </a:r>
            <a:r>
              <a:rPr lang="en-US" altLang="ko-KR" dirty="0">
                <a:solidFill>
                  <a:srgbClr val="000000"/>
                </a:solidFill>
              </a:rPr>
              <a:t>(3/3)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16B624E-727B-5549-A444-007A21CBF098}"/>
              </a:ext>
            </a:extLst>
          </p:cNvPr>
          <p:cNvGrpSpPr/>
          <p:nvPr/>
        </p:nvGrpSpPr>
        <p:grpSpPr>
          <a:xfrm>
            <a:off x="320873" y="1190624"/>
            <a:ext cx="8502255" cy="5037456"/>
            <a:chOff x="320873" y="1190624"/>
            <a:chExt cx="8502255" cy="50374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369A1B3-94BA-EB6B-BC81-36CC0E422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873" y="1190624"/>
              <a:ext cx="8502255" cy="50374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919246B-4A22-496C-A675-A480EA76F79C}"/>
                </a:ext>
              </a:extLst>
            </p:cNvPr>
            <p:cNvSpPr/>
            <p:nvPr/>
          </p:nvSpPr>
          <p:spPr bwMode="auto">
            <a:xfrm>
              <a:off x="2242229" y="2091973"/>
              <a:ext cx="6516000" cy="3575403"/>
            </a:xfrm>
            <a:prstGeom prst="rect">
              <a:avLst/>
            </a:prstGeom>
            <a:solidFill>
              <a:srgbClr val="FF99FF">
                <a:alpha val="10000"/>
              </a:srgbClr>
            </a:solidFill>
            <a:ln w="9525" cap="flat" cmpd="sng" algn="ctr">
              <a:solidFill>
                <a:srgbClr val="FF99FF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2721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51BBE-0D02-4C87-BC6F-C9BC11609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확인하기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E0C224C-A447-83FF-598C-16EA892379CF}"/>
              </a:ext>
            </a:extLst>
          </p:cNvPr>
          <p:cNvGrpSpPr/>
          <p:nvPr/>
        </p:nvGrpSpPr>
        <p:grpSpPr>
          <a:xfrm>
            <a:off x="222271" y="1098438"/>
            <a:ext cx="8703330" cy="5247519"/>
            <a:chOff x="222271" y="1098438"/>
            <a:chExt cx="8703330" cy="524751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268E67C-2670-7131-D262-3E70672EF7A6}"/>
                </a:ext>
              </a:extLst>
            </p:cNvPr>
            <p:cNvGrpSpPr/>
            <p:nvPr/>
          </p:nvGrpSpPr>
          <p:grpSpPr>
            <a:xfrm>
              <a:off x="222271" y="1098438"/>
              <a:ext cx="8703330" cy="5247519"/>
              <a:chOff x="222271" y="1006998"/>
              <a:chExt cx="8703330" cy="5247519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78A3822-EAC5-44C8-A56A-63407DF8BD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2225"/>
              <a:stretch/>
            </p:blipFill>
            <p:spPr>
              <a:xfrm>
                <a:off x="222271" y="1006998"/>
                <a:ext cx="8703330" cy="386247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7DFB760C-3B96-9C8D-6B6E-668042A5C1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99463" y="1303859"/>
                <a:ext cx="4622266" cy="357375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DCED3F4-01C3-404E-A539-7639D4242DAA}"/>
                  </a:ext>
                </a:extLst>
              </p:cNvPr>
              <p:cNvSpPr/>
              <p:nvPr/>
            </p:nvSpPr>
            <p:spPr bwMode="auto">
              <a:xfrm>
                <a:off x="4699083" y="4121883"/>
                <a:ext cx="428540" cy="210051"/>
              </a:xfrm>
              <a:prstGeom prst="rect">
                <a:avLst/>
              </a:prstGeom>
              <a:solidFill>
                <a:srgbClr val="FFFF00">
                  <a:alpha val="20000"/>
                </a:srgbClr>
              </a:solidFill>
              <a:ln w="9525" cap="flat" cmpd="sng" algn="ctr">
                <a:solidFill>
                  <a:srgbClr val="FF33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F29D397-FD0C-A6DC-5BEE-C082BE30013D}"/>
                  </a:ext>
                </a:extLst>
              </p:cNvPr>
              <p:cNvGrpSpPr/>
              <p:nvPr/>
            </p:nvGrpSpPr>
            <p:grpSpPr>
              <a:xfrm>
                <a:off x="4299463" y="4739917"/>
                <a:ext cx="4626138" cy="1514600"/>
                <a:chOff x="4299463" y="4739917"/>
                <a:chExt cx="4626138" cy="1514600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2D0ACA6A-BE34-1624-A6D1-347CDF32477D}"/>
                    </a:ext>
                  </a:extLst>
                </p:cNvPr>
                <p:cNvGrpSpPr/>
                <p:nvPr/>
              </p:nvGrpSpPr>
              <p:grpSpPr>
                <a:xfrm>
                  <a:off x="4299463" y="5035317"/>
                  <a:ext cx="4626138" cy="1219200"/>
                  <a:chOff x="4299463" y="5035317"/>
                  <a:chExt cx="4626138" cy="1219200"/>
                </a:xfrm>
              </p:grpSpPr>
              <p:pic>
                <p:nvPicPr>
                  <p:cNvPr id="14" name="그림 13">
                    <a:extLst>
                      <a:ext uri="{FF2B5EF4-FFF2-40B4-BE49-F238E27FC236}">
                        <a16:creationId xmlns:a16="http://schemas.microsoft.com/office/drawing/2014/main" id="{57BD38BE-D394-8569-BE8F-2277B00800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299463" y="5035317"/>
                    <a:ext cx="4626138" cy="12192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10" name="그림 9">
                    <a:extLst>
                      <a:ext uri="{FF2B5EF4-FFF2-40B4-BE49-F238E27FC236}">
                        <a16:creationId xmlns:a16="http://schemas.microsoft.com/office/drawing/2014/main" id="{08D1B067-D174-D3AF-768E-1BF50B18DBB9}"/>
                      </a:ext>
                    </a:extLst>
                  </p:cNvPr>
                  <p:cNvPicPr preferRelativeResize="0">
                    <a:picLocks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411418" y="6009959"/>
                    <a:ext cx="4470507" cy="2268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2F9F645B-8BE6-47E9-9DFF-54CA4623D9CE}"/>
                    </a:ext>
                  </a:extLst>
                </p:cNvPr>
                <p:cNvSpPr/>
                <p:nvPr/>
              </p:nvSpPr>
              <p:spPr bwMode="auto">
                <a:xfrm>
                  <a:off x="5517689" y="6007054"/>
                  <a:ext cx="790400" cy="233735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 w="9525" cap="flat" cmpd="sng" algn="ctr">
                  <a:solidFill>
                    <a:srgbClr val="FF33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7" name="화살표: 아래쪽 6">
                  <a:extLst>
                    <a:ext uri="{FF2B5EF4-FFF2-40B4-BE49-F238E27FC236}">
                      <a16:creationId xmlns:a16="http://schemas.microsoft.com/office/drawing/2014/main" id="{62F28458-6EBA-41DC-B0C9-1BD587623CAC}"/>
                    </a:ext>
                  </a:extLst>
                </p:cNvPr>
                <p:cNvSpPr/>
                <p:nvPr/>
              </p:nvSpPr>
              <p:spPr bwMode="auto">
                <a:xfrm>
                  <a:off x="5349103" y="4739917"/>
                  <a:ext cx="293921" cy="313765"/>
                </a:xfrm>
                <a:prstGeom prst="down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1CE96177-113C-424B-AD9C-52EECDF2456C}"/>
                    </a:ext>
                  </a:extLst>
                </p:cNvPr>
                <p:cNvSpPr/>
                <p:nvPr/>
              </p:nvSpPr>
              <p:spPr bwMode="auto">
                <a:xfrm>
                  <a:off x="5127623" y="5071336"/>
                  <a:ext cx="1369697" cy="210051"/>
                </a:xfrm>
                <a:prstGeom prst="rect">
                  <a:avLst/>
                </a:prstGeom>
                <a:solidFill>
                  <a:srgbClr val="FF33CC">
                    <a:alpha val="20000"/>
                  </a:srgbClr>
                </a:solidFill>
                <a:ln w="9525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3A98BA4C-9AC5-47C2-815E-4B3E70C6EF62}"/>
                    </a:ext>
                  </a:extLst>
                </p:cNvPr>
                <p:cNvSpPr/>
                <p:nvPr/>
              </p:nvSpPr>
              <p:spPr bwMode="auto">
                <a:xfrm>
                  <a:off x="5313870" y="5787961"/>
                  <a:ext cx="308579" cy="210051"/>
                </a:xfrm>
                <a:prstGeom prst="rect">
                  <a:avLst/>
                </a:prstGeom>
                <a:solidFill>
                  <a:srgbClr val="FF33CC">
                    <a:alpha val="20000"/>
                  </a:srgbClr>
                </a:solidFill>
                <a:ln w="9525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60D756D-C647-BF5D-7C68-16D1F4B9E34B}"/>
                  </a:ext>
                </a:extLst>
              </p:cNvPr>
              <p:cNvSpPr/>
              <p:nvPr/>
            </p:nvSpPr>
            <p:spPr bwMode="auto">
              <a:xfrm>
                <a:off x="4920563" y="4621043"/>
                <a:ext cx="428540" cy="210051"/>
              </a:xfrm>
              <a:prstGeom prst="rect">
                <a:avLst/>
              </a:prstGeom>
              <a:solidFill>
                <a:srgbClr val="FFFF00">
                  <a:alpha val="20000"/>
                </a:srgbClr>
              </a:solidFill>
              <a:ln w="9525" cap="flat" cmpd="sng" algn="ctr">
                <a:solidFill>
                  <a:srgbClr val="FF33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D6576312-9228-BD7F-0B3D-65AE88D445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5918" r="35396"/>
              <a:stretch/>
            </p:blipFill>
            <p:spPr>
              <a:xfrm>
                <a:off x="607695" y="1685997"/>
                <a:ext cx="2082165" cy="281868"/>
              </a:xfrm>
              <a:prstGeom prst="rect">
                <a:avLst/>
              </a:prstGeom>
            </p:spPr>
          </p:pic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5AB3C76-E543-81E4-9415-F9263E9DA559}"/>
                </a:ext>
              </a:extLst>
            </p:cNvPr>
            <p:cNvSpPr/>
            <p:nvPr/>
          </p:nvSpPr>
          <p:spPr bwMode="auto">
            <a:xfrm>
              <a:off x="4326071" y="1405459"/>
              <a:ext cx="1369697" cy="313765"/>
            </a:xfrm>
            <a:prstGeom prst="rect">
              <a:avLst/>
            </a:prstGeom>
            <a:solidFill>
              <a:srgbClr val="FF33CC">
                <a:alpha val="20000"/>
              </a:srgbClr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938790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7장.메뉴와 대화상자(1)</Template>
  <TotalTime>7555</TotalTime>
  <Words>369</Words>
  <Application>Microsoft Office PowerPoint</Application>
  <PresentationFormat>화면 슬라이드 쇼(4:3)</PresentationFormat>
  <Paragraphs>62</Paragraphs>
  <Slides>25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HY견고딕</vt:lpstr>
      <vt:lpstr>HY헤드라인M</vt:lpstr>
      <vt:lpstr>굴림</vt:lpstr>
      <vt:lpstr>맑은 고딕</vt:lpstr>
      <vt:lpstr>Arial</vt:lpstr>
      <vt:lpstr>Impact</vt:lpstr>
      <vt:lpstr>Wingdings</vt:lpstr>
      <vt:lpstr>Standarddesign</vt:lpstr>
      <vt:lpstr>PowerPoint 프레젠테이션</vt:lpstr>
      <vt:lpstr>PowerPoint 프레젠테이션</vt:lpstr>
      <vt:lpstr>1. 파일 처리 기본 ▶내장 메모리 파일 처리</vt:lpstr>
      <vt:lpstr>실행화면</vt:lpstr>
      <vt:lpstr>1. 파일 처리 기본 “Chap8_1”: XML 소스</vt:lpstr>
      <vt:lpstr>“Chap8_1”: JAVA 소스(1/3)</vt:lpstr>
      <vt:lpstr>“Chap8_1”: JAVA 소스(2/3)</vt:lpstr>
      <vt:lpstr>“Chap8_1”: JAVA 소스(3/3)</vt:lpstr>
      <vt:lpstr>파일 확인하기</vt:lpstr>
      <vt:lpstr>1. 파일 처리 기본 : “Project8_1”</vt:lpstr>
      <vt:lpstr>“Project8_1”: XML 소스</vt:lpstr>
      <vt:lpstr>Calendar에서 오늘의 날짜, 시간 가져오기</vt:lpstr>
      <vt:lpstr>“Project8_1”: JAVA 소스(1/4)</vt:lpstr>
      <vt:lpstr>“Project8_1”: JAVA 소스(2/4)</vt:lpstr>
      <vt:lpstr>“Project8_1”: JAVA 소스(3/4)</vt:lpstr>
      <vt:lpstr>“Project8_1”: JAVA 소스(4/4)</vt:lpstr>
      <vt:lpstr>1. 파일 처리 기본 ▶ “Chap8_8”만들기</vt:lpstr>
      <vt:lpstr>“Chap8_8” ▶ XML 소스</vt:lpstr>
      <vt:lpstr>“Chap8_8” ▶ JAVA 소스</vt:lpstr>
      <vt:lpstr>2. 파일 처리 응용</vt:lpstr>
      <vt:lpstr>2. 파일 처리 응용 ▶ SD카드에서 파일 읽기</vt:lpstr>
      <vt:lpstr>“Chap8_10”: 실행 결과</vt:lpstr>
      <vt:lpstr>“Chap8_10”: “AndroidManifest.xml”수정</vt:lpstr>
      <vt:lpstr>“Chap8_10”: XML 소스</vt:lpstr>
      <vt:lpstr>“Chap8_10”: JAVA 소스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AHN YOONAE</cp:lastModifiedBy>
  <cp:revision>814</cp:revision>
  <dcterms:created xsi:type="dcterms:W3CDTF">2007-11-27T23:54:21Z</dcterms:created>
  <dcterms:modified xsi:type="dcterms:W3CDTF">2022-05-16T08:20:07Z</dcterms:modified>
</cp:coreProperties>
</file>